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7"/>
  </p:notesMasterIdLst>
  <p:sldIdLst>
    <p:sldId id="256" r:id="rId2"/>
    <p:sldId id="257" r:id="rId3"/>
    <p:sldId id="271" r:id="rId4"/>
    <p:sldId id="258" r:id="rId5"/>
    <p:sldId id="259" r:id="rId6"/>
    <p:sldId id="260" r:id="rId7"/>
    <p:sldId id="263" r:id="rId8"/>
    <p:sldId id="262" r:id="rId9"/>
    <p:sldId id="261" r:id="rId10"/>
    <p:sldId id="277" r:id="rId11"/>
    <p:sldId id="275" r:id="rId12"/>
    <p:sldId id="273" r:id="rId13"/>
    <p:sldId id="274" r:id="rId14"/>
    <p:sldId id="286" r:id="rId15"/>
    <p:sldId id="278" r:id="rId16"/>
    <p:sldId id="266" r:id="rId17"/>
    <p:sldId id="265" r:id="rId18"/>
    <p:sldId id="272" r:id="rId19"/>
    <p:sldId id="285" r:id="rId20"/>
    <p:sldId id="276" r:id="rId21"/>
    <p:sldId id="270" r:id="rId22"/>
    <p:sldId id="264" r:id="rId23"/>
    <p:sldId id="287" r:id="rId24"/>
    <p:sldId id="267" r:id="rId25"/>
    <p:sldId id="268" r:id="rId2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83A53-835E-4BB5-ABB6-78A74311ADFF}" type="datetimeFigureOut">
              <a:rPr lang="tr-TR" smtClean="0"/>
              <a:t>29.04.2021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B66AE-9657-4AF5-AEAB-079B2E2DAA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248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92EB43-5C57-46BF-858E-9292A6AC0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6E97F03-BEC9-40F8-8FE6-126295097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97CC75B-A5CE-44A6-945A-99C31258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07E0-E5D6-422B-B538-FE57A1C75785}" type="datetime1">
              <a:rPr lang="tr-TR" smtClean="0"/>
              <a:t>30.04.2021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DAADBD8-4D87-4796-8B20-DDA18223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20387C-DD77-49AA-B8DE-2ACF9C69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641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B56765-0AA6-4B68-822E-D49E7A41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2BD34AB-81EA-4E7E-9650-F34776CE9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FF8D2CA-12EB-45AF-98F1-0C53084B7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656E-8CC3-4E9E-A64A-07B407775D87}" type="datetime1">
              <a:rPr lang="tr-TR" smtClean="0"/>
              <a:t>30.04.2021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D08FE89-FB3F-45E9-BF49-D96BFF9C7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BC2B3FE-8511-4AE6-9295-CDD09AB4C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37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950F40B-DEEE-4BF7-8A6A-C59901613B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CF1F75E-B7EA-40FB-AE22-F8EF89417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A13603D-BE63-477D-ADDB-98FB048A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73F2-9709-46FE-B430-4C606E7992D3}" type="datetime1">
              <a:rPr lang="tr-TR" smtClean="0"/>
              <a:t>30.04.2021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80B876F-233D-4523-A4B9-65503D47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F558F0F-2547-418D-A8E5-81A921AC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034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7190A0-34F7-4C9A-9309-02EFE857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37C268-2B78-4705-9030-3895D1FE3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FCE9A46-9658-451D-BC34-8E629F1D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FA54-8D26-4979-B141-EAB66EF9EE43}" type="datetime1">
              <a:rPr lang="tr-TR" smtClean="0"/>
              <a:t>30.04.2021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10704B8-C404-4BA2-A6D2-AAF56375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D08DD41-8C34-47B0-ADDB-EC791974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032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2483F7-3B35-4721-A5A1-884AA447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3AF4BDD-6E2E-4A41-9477-6EAA6D589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359A1B7-E143-421A-A37F-A4FDEACB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AE9F-6D4A-4835-85F5-1D83A5C7677C}" type="datetime1">
              <a:rPr lang="tr-TR" smtClean="0"/>
              <a:t>30.04.2021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D015E26-CF51-43D7-8209-5FA232AF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B78895-824E-4C52-98CF-1D0D43AF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177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98E6A1-E34E-4D41-B3BC-7A68FF07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BE2B4B-A33F-4FFA-B74F-D8865CA61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4D3FFF8-7203-4B17-AC38-EF50FBE89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7C72E81-DE0E-44AA-85C6-B15546DB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A4EB-13DA-4FF2-A7A7-07E551E05567}" type="datetime1">
              <a:rPr lang="tr-TR" smtClean="0"/>
              <a:t>30.04.2021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B6F1C5B-F028-4A1D-A8EE-8AE24B98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68ED91A-439D-4809-8CC0-6AAA8F758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41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EC9C06-3F93-4D43-99A0-F9862D140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0EE32E6-74E6-4C3C-9634-C15C77610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06EF562-CD6E-428A-B85B-B8CFFDD58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8DC1BAA-3AF5-473B-A327-3FCE7DA02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C655756-BA0A-4DD0-9718-8C1EB4CC5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EFC925DE-AE4A-4495-838E-7DC893F4D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F8E4-7B7B-4E23-B405-E09B40B22C1E}" type="datetime1">
              <a:rPr lang="tr-TR" smtClean="0"/>
              <a:t>30.04.2021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B283D1D-83D9-4B91-B8B3-E3F21E56B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A231330-500E-4053-ADDA-405BD17A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68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93043F-D621-48FF-BA65-CD086CFA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A4DC355-CCB4-4811-819C-7B1D0496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1437-8661-4BC1-A6DD-EC0C193D40EE}" type="datetime1">
              <a:rPr lang="tr-TR" smtClean="0"/>
              <a:t>30.04.2021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2222B88-FA19-41A2-8F25-AD77444A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4EDF79-6657-4726-888D-C6389C3B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976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E0ED6EE-7935-427B-93DC-79789AB4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520C-59F3-4BC6-8960-ED4A58287CAB}" type="datetime1">
              <a:rPr lang="tr-TR" smtClean="0"/>
              <a:t>30.04.2021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86FF52D-1F9C-4ABD-9A51-7DCBAC07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05BF434-6631-4B12-A024-CAE5CD17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035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0FC3BC-358B-490F-A225-CB6D32BC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2AB309-BBB6-4C55-BF76-7D3616653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EF6F2E6-E558-4ED6-A369-DE8EB5C07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9FCEA8F-B937-440D-AB26-CE967EB2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9B611-2C7E-4449-A692-893EDB211D3F}" type="datetime1">
              <a:rPr lang="tr-TR" smtClean="0"/>
              <a:t>30.04.2021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FDC1B48-1D67-45B6-9734-86743565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F88E0DF-654C-410D-9863-7225BCB0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944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857F5C-FDED-49A0-A01A-98FBFC9A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98C7CF1-1226-4E08-B2E7-02A655066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7FF9954-4F74-4D87-8D37-691FD6324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DBA2F41-F982-412C-A0FA-F0EF56C5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70C1-F578-4834-9AA3-81C77510FAF0}" type="datetime1">
              <a:rPr lang="tr-TR" smtClean="0"/>
              <a:t>30.04.2021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B6A845-0FFF-477B-B508-5985AD3B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2E9D307-0CFD-4915-A959-BEFBC547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6493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AF81A6F-A64F-48B0-8A3D-97D9938A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7F7A4E5-4C7F-4845-8D1B-7FA5DDFD3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D9CC948-E53A-439A-988A-61D65CD65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58274-5ECD-47B2-9D8F-20C9C7A4B6FD}" type="datetime1">
              <a:rPr lang="tr-TR" smtClean="0"/>
              <a:t>30.04.2021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966E81E-8FAF-42CE-8807-366F97B1A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B9C7B14-87C5-432D-9548-E9A79A128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908DB-486B-417E-A9E5-0AD1DB89F4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292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hiagodnf.github.io/aco-simulat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hiagodnf.github.io/aco-simulat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t_colony_optimization_algorithm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cholarpedia.org/article/Ant_Colony_Optimization" TargetMode="External"/><Relationship Id="rId4" Type="http://schemas.openxmlformats.org/officeDocument/2006/relationships/hyperlink" Target="http://www.cs.unibo.it/babaoglu/courses/cas05-06/tutorials/Ant_Colony_Optimization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Resim 10" descr="bitki, böcek içeren bir resim&#10;&#10;Açıklama otomatik olarak oluşturuldu">
            <a:extLst>
              <a:ext uri="{FF2B5EF4-FFF2-40B4-BE49-F238E27FC236}">
                <a16:creationId xmlns:a16="http://schemas.microsoft.com/office/drawing/2014/main" id="{BA62233F-6F96-429D-8EA2-E9C93CE1F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" r="23298" b="6614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1FCEA29-89FB-4DA2-A3F9-BFFC73382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tr-TR" sz="4400" b="1" dirty="0">
                <a:latin typeface="Berlin Sans FB" panose="020E0602020502020306" pitchFamily="34" charset="0"/>
                <a:ea typeface="STXingkai" panose="020B0503020204020204" pitchFamily="2" charset="-122"/>
              </a:rPr>
              <a:t>KARINCA KOLONİSİ ALGORİTMASI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2F6496D-99F2-4A03-95E9-AE32BAF58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854147"/>
          </a:xfrm>
        </p:spPr>
        <p:txBody>
          <a:bodyPr>
            <a:normAutofit/>
          </a:bodyPr>
          <a:lstStyle/>
          <a:p>
            <a:pPr algn="l"/>
            <a:r>
              <a:rPr lang="tr-TR" sz="2000" b="1" dirty="0">
                <a:latin typeface="Bahnschrift" panose="020B0502040204020203" pitchFamily="34" charset="0"/>
              </a:rPr>
              <a:t>B171210046 Rüveyda Halıcı</a:t>
            </a:r>
          </a:p>
          <a:p>
            <a:pPr algn="l"/>
            <a:r>
              <a:rPr lang="tr-TR" sz="2000" b="1" dirty="0">
                <a:latin typeface="Bahnschrift" panose="020B0502040204020203" pitchFamily="34" charset="0"/>
              </a:rPr>
              <a:t>B171210034 Burak Çevik</a:t>
            </a:r>
          </a:p>
          <a:p>
            <a:pPr algn="l"/>
            <a:r>
              <a:rPr lang="tr-TR" sz="2000" b="1" dirty="0">
                <a:latin typeface="Bahnschrift" panose="020B0502040204020203" pitchFamily="34" charset="0"/>
              </a:rPr>
              <a:t>G181210102 Gürkan Kaya</a:t>
            </a:r>
          </a:p>
          <a:p>
            <a:pPr algn="l"/>
            <a:r>
              <a:rPr lang="tr-TR" sz="2000" b="1" dirty="0">
                <a:latin typeface="Bahnschrift" panose="020B0502040204020203" pitchFamily="34" charset="0"/>
              </a:rPr>
              <a:t>B181210102  Ahsen Ceyda Altaş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DCFAA8A-A06A-49FA-A642-6C11E8C0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4560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B6D474A-6274-44D3-B9CE-A032B6E4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4EA3B50-AE06-4B08-8F42-C261DF0B5C2D}"/>
              </a:ext>
            </a:extLst>
          </p:cNvPr>
          <p:cNvSpPr txBox="1"/>
          <p:nvPr/>
        </p:nvSpPr>
        <p:spPr>
          <a:xfrm>
            <a:off x="120595" y="239939"/>
            <a:ext cx="119508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Algoritmadaki yapay karıncaların gerçek karıncalardan birebir aldığı özellikler;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</a:rPr>
              <a:t>Karıncaların </a:t>
            </a:r>
            <a:r>
              <a:rPr lang="tr-TR" b="1" dirty="0" err="1">
                <a:latin typeface="Bahnschrift" panose="020B0502040204020203" pitchFamily="34" charset="0"/>
              </a:rPr>
              <a:t>feromon</a:t>
            </a:r>
            <a:r>
              <a:rPr lang="tr-TR" b="1" dirty="0">
                <a:latin typeface="Bahnschrift" panose="020B0502040204020203" pitchFamily="34" charset="0"/>
              </a:rPr>
              <a:t> aracılığı ile kurduğu iletişim,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 err="1">
                <a:latin typeface="Bahnschrift" panose="020B0502040204020203" pitchFamily="34" charset="0"/>
              </a:rPr>
              <a:t>Feromon</a:t>
            </a:r>
            <a:r>
              <a:rPr lang="tr-TR" b="1" dirty="0">
                <a:latin typeface="Bahnschrift" panose="020B0502040204020203" pitchFamily="34" charset="0"/>
              </a:rPr>
              <a:t> miktarının fazla olduğu yolların öncelikli seçilmesi,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</a:rPr>
              <a:t>Kısa yollar üzerinde </a:t>
            </a:r>
            <a:r>
              <a:rPr lang="tr-TR" b="1" dirty="0" err="1">
                <a:latin typeface="Bahnschrift" panose="020B0502040204020203" pitchFamily="34" charset="0"/>
              </a:rPr>
              <a:t>feromon</a:t>
            </a:r>
            <a:r>
              <a:rPr lang="tr-TR" b="1" dirty="0">
                <a:latin typeface="Bahnschrift" panose="020B0502040204020203" pitchFamily="34" charset="0"/>
              </a:rPr>
              <a:t> miktarının daha hızlı artması</a:t>
            </a:r>
          </a:p>
          <a:p>
            <a:pPr lvl="2"/>
            <a:endParaRPr lang="tr-TR" b="1" dirty="0">
              <a:latin typeface="Bahnschrift" panose="020B0502040204020203" pitchFamily="34" charset="0"/>
            </a:endParaRPr>
          </a:p>
          <a:p>
            <a:pPr lvl="2"/>
            <a:endParaRPr lang="tr-TR" b="1" dirty="0">
              <a:latin typeface="Bahnschrift" panose="020B0502040204020203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1ABF897-78B9-4738-A555-0457BD1B877A}"/>
              </a:ext>
            </a:extLst>
          </p:cNvPr>
          <p:cNvSpPr txBox="1"/>
          <p:nvPr/>
        </p:nvSpPr>
        <p:spPr>
          <a:xfrm>
            <a:off x="0" y="2825262"/>
            <a:ext cx="119508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Algoritmadaki yapay karıncaların ek özellikleri;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</a:rPr>
              <a:t>Zamanın ayrık olarak hesaplandığı bir ortamdadırlar,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</a:rPr>
              <a:t>Tamamen kör olmayıp problem ile ilgili detaylara erişebilirler,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</a:rPr>
              <a:t>Belli bir miktar hafıza ile, problemin çözümü için oluşturdukları bilgileri tutabilirler</a:t>
            </a:r>
          </a:p>
          <a:p>
            <a:pPr lvl="2"/>
            <a:endParaRPr lang="tr-TR" b="1" dirty="0">
              <a:latin typeface="Bahnschrift" panose="020B0502040204020203" pitchFamily="34" charset="0"/>
            </a:endParaRP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5B581BAE-2C0B-4A0E-8738-C62CA5C0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86726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sim 3" descr="metin, gök, hava içeren bir resim&#10;&#10;Açıklama otomatik olarak oluşturuldu">
            <a:extLst>
              <a:ext uri="{FF2B5EF4-FFF2-40B4-BE49-F238E27FC236}">
                <a16:creationId xmlns:a16="http://schemas.microsoft.com/office/drawing/2014/main" id="{BF272F0C-A5AB-4282-8746-502DD55BF4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11" y="569749"/>
            <a:ext cx="4724400" cy="265271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69953E3-EFA6-4740-A336-2489039D26D4}"/>
              </a:ext>
            </a:extLst>
          </p:cNvPr>
          <p:cNvSpPr txBox="1"/>
          <p:nvPr/>
        </p:nvSpPr>
        <p:spPr>
          <a:xfrm>
            <a:off x="79513" y="82825"/>
            <a:ext cx="121124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Karınca Kolonisi Optimizasyonu Algoritmasının ilk uygulama alanlarından biri Gezgin Satıcı Problemidir.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Amaç; en kısa turu bulmaktır.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Bunun için bir başlangıç karınca kümesi oluşturulur.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Her karınca kendine ait bir tur oluşturur.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Her şehir tam olarak bir kez ziyaret edilebilir.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Bir şehre erişim uzaklığı arttıkça seçilme olasılığı azalır.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İki şehri birbirine bağlayan yol üzerindeki feromon yoğunlaştıkça o bağlantı yolunun seçilme olasılığı artar.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Karınca rotayı tamamladığında yani başlangıç şehrine döndüğünde kat ettiği yol veya harcadığı zaman daha kısa ise bu yolun üzerindeki ayrıtlar daha çok feromon biriktirir.</a:t>
            </a:r>
          </a:p>
          <a:p>
            <a:r>
              <a:rPr lang="tr-TR" b="1" dirty="0">
                <a:latin typeface="Bahnschrift" panose="020B0502040204020203" pitchFamily="34" charset="0"/>
              </a:rPr>
              <a:t> </a:t>
            </a:r>
          </a:p>
          <a:p>
            <a:r>
              <a:rPr lang="tr-TR" b="1" dirty="0">
                <a:latin typeface="Bahnschrift" panose="020B0502040204020203" pitchFamily="34" charset="0"/>
              </a:rPr>
              <a:t>                    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779DDC8-08A4-4D06-BA0F-FEBF21452B16}"/>
              </a:ext>
            </a:extLst>
          </p:cNvPr>
          <p:cNvSpPr txBox="1"/>
          <p:nvPr/>
        </p:nvSpPr>
        <p:spPr>
          <a:xfrm>
            <a:off x="79513" y="4708107"/>
            <a:ext cx="677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Her </a:t>
            </a:r>
            <a:r>
              <a:rPr lang="tr-TR" b="1" dirty="0" err="1">
                <a:latin typeface="Bahnschrift" panose="020B0502040204020203" pitchFamily="34" charset="0"/>
              </a:rPr>
              <a:t>iterasyonda</a:t>
            </a:r>
            <a:r>
              <a:rPr lang="tr-TR" b="1" dirty="0">
                <a:latin typeface="Bahnschrift" panose="020B0502040204020203" pitchFamily="34" charset="0"/>
              </a:rPr>
              <a:t> bir miktar feromon buharlaşarak kaybolur.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CCDFAE5C-26E8-4AC6-9637-96443696E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4454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F7B1C48-EFC7-4D11-AF03-FE92C291F742}"/>
              </a:ext>
            </a:extLst>
          </p:cNvPr>
          <p:cNvSpPr txBox="1"/>
          <p:nvPr/>
        </p:nvSpPr>
        <p:spPr>
          <a:xfrm>
            <a:off x="245165" y="556592"/>
            <a:ext cx="972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latin typeface="Bahnschrift" panose="020B0502040204020203" pitchFamily="34" charset="0"/>
              </a:rPr>
              <a:t>KARINCA KOLONİSİ ALGORİTMASINI SÖZDE KOD İLE AŞAĞIDAKİ GİBİ İFADE EDEBİLİRİZ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CA77A86-FB97-400A-9585-5849DEDD9385}"/>
              </a:ext>
            </a:extLst>
          </p:cNvPr>
          <p:cNvSpPr txBox="1"/>
          <p:nvPr/>
        </p:nvSpPr>
        <p:spPr>
          <a:xfrm>
            <a:off x="245165" y="1375201"/>
            <a:ext cx="117016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accent1"/>
                </a:solidFill>
              </a:rPr>
              <a:t>Adım 1: </a:t>
            </a:r>
            <a:r>
              <a:rPr lang="tr-TR" dirty="0"/>
              <a:t>Başlangıç </a:t>
            </a:r>
            <a:r>
              <a:rPr lang="tr-TR" dirty="0" err="1"/>
              <a:t>feromon</a:t>
            </a:r>
            <a:r>
              <a:rPr lang="tr-TR" dirty="0"/>
              <a:t> değerleri belirlenir.</a:t>
            </a:r>
          </a:p>
          <a:p>
            <a:endParaRPr lang="tr-TR" dirty="0"/>
          </a:p>
          <a:p>
            <a:r>
              <a:rPr lang="tr-TR" b="1" dirty="0">
                <a:solidFill>
                  <a:schemeClr val="accent1"/>
                </a:solidFill>
              </a:rPr>
              <a:t>Adım 2: </a:t>
            </a:r>
            <a:r>
              <a:rPr lang="tr-TR" dirty="0"/>
              <a:t>Karıncalar her düğüme </a:t>
            </a:r>
            <a:r>
              <a:rPr lang="tr-TR" dirty="0" err="1"/>
              <a:t>rastsal</a:t>
            </a:r>
            <a:r>
              <a:rPr lang="tr-TR" dirty="0"/>
              <a:t> olarak yerleşir.</a:t>
            </a:r>
          </a:p>
          <a:p>
            <a:endParaRPr lang="tr-TR" dirty="0"/>
          </a:p>
          <a:p>
            <a:r>
              <a:rPr lang="tr-TR" b="1" dirty="0">
                <a:solidFill>
                  <a:schemeClr val="accent1"/>
                </a:solidFill>
              </a:rPr>
              <a:t>Adım 3: </a:t>
            </a:r>
            <a:r>
              <a:rPr lang="tr-TR" dirty="0"/>
              <a:t>Her karınca, sonraki şehri denklemde verilen lokal arama olasılığına bağlı olarak seçmek suretiyle turunu tamamlar.</a:t>
            </a:r>
          </a:p>
          <a:p>
            <a:endParaRPr lang="tr-TR" dirty="0"/>
          </a:p>
          <a:p>
            <a:r>
              <a:rPr lang="tr-TR" b="1" dirty="0">
                <a:solidFill>
                  <a:schemeClr val="accent1"/>
                </a:solidFill>
              </a:rPr>
              <a:t>Adım 4: </a:t>
            </a:r>
            <a:r>
              <a:rPr lang="tr-TR" dirty="0"/>
              <a:t>Her karınca tarafından </a:t>
            </a:r>
            <a:r>
              <a:rPr lang="tr-TR" dirty="0" err="1"/>
              <a:t>katedilen</a:t>
            </a:r>
            <a:r>
              <a:rPr lang="tr-TR" dirty="0"/>
              <a:t> yolların uzunluğunu hesaplanır ve lokal </a:t>
            </a:r>
            <a:r>
              <a:rPr lang="tr-TR" dirty="0" err="1"/>
              <a:t>feromon</a:t>
            </a:r>
            <a:r>
              <a:rPr lang="tr-TR" dirty="0"/>
              <a:t> güncellemesi yapılır.</a:t>
            </a:r>
          </a:p>
          <a:p>
            <a:endParaRPr lang="tr-TR" dirty="0"/>
          </a:p>
          <a:p>
            <a:r>
              <a:rPr lang="tr-TR" b="1" dirty="0">
                <a:solidFill>
                  <a:schemeClr val="accent1"/>
                </a:solidFill>
              </a:rPr>
              <a:t>Adım 5: </a:t>
            </a:r>
            <a:r>
              <a:rPr lang="tr-TR" dirty="0"/>
              <a:t>En iyi çözüm hesaplanır ve global </a:t>
            </a:r>
            <a:r>
              <a:rPr lang="tr-TR" dirty="0" err="1"/>
              <a:t>feromon</a:t>
            </a:r>
            <a:r>
              <a:rPr lang="tr-TR" dirty="0"/>
              <a:t> yenilenmesinde kullanılır.</a:t>
            </a:r>
          </a:p>
          <a:p>
            <a:endParaRPr lang="tr-TR" dirty="0"/>
          </a:p>
          <a:p>
            <a:r>
              <a:rPr lang="tr-TR" b="1" dirty="0">
                <a:solidFill>
                  <a:schemeClr val="accent1"/>
                </a:solidFill>
              </a:rPr>
              <a:t>Adım 6: </a:t>
            </a:r>
            <a:r>
              <a:rPr lang="tr-TR" dirty="0"/>
              <a:t>Maksimum </a:t>
            </a:r>
            <a:r>
              <a:rPr lang="tr-TR" dirty="0" err="1"/>
              <a:t>iterasyon</a:t>
            </a:r>
            <a:r>
              <a:rPr lang="tr-TR" dirty="0"/>
              <a:t> sayısı ya da yeterlilik kriteri sağlanana kadar Adım 2’ ye gidilir.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FB73BB5-78FF-4D7B-954A-7519DFD7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12979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D779DDC8-08A4-4D06-BA0F-FEBF21452B16}"/>
              </a:ext>
            </a:extLst>
          </p:cNvPr>
          <p:cNvSpPr txBox="1"/>
          <p:nvPr/>
        </p:nvSpPr>
        <p:spPr>
          <a:xfrm>
            <a:off x="427905" y="165104"/>
            <a:ext cx="677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latin typeface="Bahnschrift" panose="020B0502040204020203" pitchFamily="34" charset="0"/>
              </a:rPr>
              <a:t>AKIŞ DİYAGRAMI</a:t>
            </a:r>
          </a:p>
        </p:txBody>
      </p:sp>
      <p:pic>
        <p:nvPicPr>
          <p:cNvPr id="4" name="Resim 3" descr="metin, iş kartı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F943F5C-3467-4760-9A1F-D18D0B2F3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68" y="534436"/>
            <a:ext cx="5209223" cy="5817196"/>
          </a:xfrm>
          <a:prstGeom prst="rect">
            <a:avLst/>
          </a:prstGeom>
        </p:spPr>
      </p:pic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BEECB602-97B3-4DB2-AC21-6A682FFE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27803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DCDEBC71-865F-492B-9B94-86525C1CE657}"/>
              </a:ext>
            </a:extLst>
          </p:cNvPr>
          <p:cNvSpPr txBox="1"/>
          <p:nvPr/>
        </p:nvSpPr>
        <p:spPr>
          <a:xfrm>
            <a:off x="532661" y="442064"/>
            <a:ext cx="242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GEÇİŞ KURALI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7203662-97CA-4E5A-83AC-5785D4A68438}"/>
              </a:ext>
            </a:extLst>
          </p:cNvPr>
          <p:cNvSpPr txBox="1"/>
          <p:nvPr/>
        </p:nvSpPr>
        <p:spPr>
          <a:xfrm>
            <a:off x="352469" y="1305341"/>
            <a:ext cx="114870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</a:rPr>
              <a:t>Karınca kolonisi algoritmasında bir tur esnasında, i noktasında bulunan k karıncası için, sonraki j noktasını seçerken iki alternatif yol söz konusudur.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İlk alternatif, gidebileceği yollar içerisinden 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feromon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miktarlarına bağlı olarak hesaplanan seçim değerlerinden maksimum olanını seçmesidir. Genellikle bu yolla tercih yapma olasılığı (q0) %90 olarak belirlenmektedir</a:t>
            </a:r>
            <a:r>
              <a:rPr lang="tr-TR" b="1" dirty="0">
                <a:latin typeface="Bahnschrift" panose="020B0502040204020203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İkinci alternatifte ise yollardaki 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feromon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miktarı göz önüne alınarak oluşturulan olasılık dağılımına bağlı olarak yollar seçilir.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r>
              <a:rPr lang="tr-TR" dirty="0">
                <a:solidFill>
                  <a:srgbClr val="002060"/>
                </a:solidFill>
              </a:rPr>
              <a:t>q0 = Karıncanın sezgisel bilgi ve öğrenilmiş </a:t>
            </a:r>
            <a:r>
              <a:rPr lang="tr-TR" dirty="0" err="1">
                <a:solidFill>
                  <a:srgbClr val="002060"/>
                </a:solidFill>
              </a:rPr>
              <a:t>feromon</a:t>
            </a:r>
            <a:r>
              <a:rPr lang="tr-TR" dirty="0">
                <a:solidFill>
                  <a:srgbClr val="002060"/>
                </a:solidFill>
              </a:rPr>
              <a:t> izlerinin gösterdiği sonuca göre ihtimal dahilindeki en iyi hareketini yapma olasılığı</a:t>
            </a:r>
          </a:p>
          <a:p>
            <a:r>
              <a:rPr lang="tr-TR" dirty="0">
                <a:solidFill>
                  <a:srgbClr val="002060"/>
                </a:solidFill>
              </a:rPr>
              <a:t>q = 0-1 aralığında rastgele seçilen bir değişkendir.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3C7FFBD-2DA7-46A1-98D1-A621DE9EF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922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4D80F22-459A-4E1B-8967-1351E022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39954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FDDD8FB-CA3D-4864-B415-71008EA9BF69}"/>
              </a:ext>
            </a:extLst>
          </p:cNvPr>
          <p:cNvSpPr txBox="1"/>
          <p:nvPr/>
        </p:nvSpPr>
        <p:spPr>
          <a:xfrm>
            <a:off x="381000" y="241300"/>
            <a:ext cx="11582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latin typeface="Bahnschrift" panose="020B0502040204020203" pitchFamily="34" charset="0"/>
              </a:rPr>
              <a:t>Aşağıda bu geçiş kuralına göre i noktasında bulunan k karıncasının u adet alternatif noktadan hangisine gideceğinin belirlendiği formül görülmektedir:  </a:t>
            </a:r>
          </a:p>
          <a:p>
            <a:endParaRPr lang="tr-TR" dirty="0"/>
          </a:p>
          <a:p>
            <a:r>
              <a:rPr lang="tr-TR" sz="2400" b="1" dirty="0">
                <a:solidFill>
                  <a:schemeClr val="accent2">
                    <a:lumMod val="50000"/>
                  </a:schemeClr>
                </a:solidFill>
              </a:rPr>
              <a:t> eğer q </a:t>
            </a:r>
            <a:r>
              <a:rPr lang="tr-TR" sz="2400" b="1" u="sng" dirty="0">
                <a:solidFill>
                  <a:schemeClr val="accent2">
                    <a:lumMod val="50000"/>
                  </a:schemeClr>
                </a:solidFill>
                <a:latin typeface="PT Sans"/>
              </a:rPr>
              <a:t>&lt;</a:t>
            </a:r>
            <a:r>
              <a:rPr lang="tr-TR" sz="2400" b="1" dirty="0">
                <a:solidFill>
                  <a:schemeClr val="accent2">
                    <a:lumMod val="50000"/>
                  </a:schemeClr>
                </a:solidFill>
                <a:latin typeface="PT Sans"/>
              </a:rPr>
              <a:t> </a:t>
            </a:r>
            <a:r>
              <a:rPr lang="tr-TR" sz="2400" b="1" dirty="0">
                <a:solidFill>
                  <a:schemeClr val="accent2">
                    <a:lumMod val="50000"/>
                  </a:schemeClr>
                </a:solidFill>
                <a:latin typeface="Bahnschrift" panose="020B0502040204020203" pitchFamily="34" charset="0"/>
              </a:rPr>
              <a:t>q</a:t>
            </a:r>
            <a:r>
              <a:rPr lang="tr-TR" sz="2400" b="1" baseline="-25000" dirty="0">
                <a:solidFill>
                  <a:schemeClr val="accent2">
                    <a:lumMod val="50000"/>
                  </a:schemeClr>
                </a:solidFill>
                <a:latin typeface="Bahnschrift" panose="020B0502040204020203" pitchFamily="34" charset="0"/>
              </a:rPr>
              <a:t>0 ;</a:t>
            </a:r>
            <a:endParaRPr lang="tr-TR" sz="24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D012345-CE84-400E-8F05-561B4C18555C}"/>
              </a:ext>
            </a:extLst>
          </p:cNvPr>
          <p:cNvSpPr txBox="1"/>
          <p:nvPr/>
        </p:nvSpPr>
        <p:spPr>
          <a:xfrm>
            <a:off x="381000" y="2749911"/>
            <a:ext cx="1102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0" dirty="0">
                <a:effectLst/>
                <a:latin typeface="Bahnschrift" panose="020B0502040204020203" pitchFamily="34" charset="0"/>
              </a:rPr>
              <a:t>τ </a:t>
            </a:r>
            <a:r>
              <a:rPr lang="tr-TR" b="1" dirty="0">
                <a:latin typeface="Bahnschrift" panose="020B0502040204020203" pitchFamily="34" charset="0"/>
              </a:rPr>
              <a:t>(</a:t>
            </a:r>
            <a:r>
              <a:rPr lang="tr-TR" b="1" dirty="0" err="1">
                <a:latin typeface="Bahnschrift" panose="020B0502040204020203" pitchFamily="34" charset="0"/>
              </a:rPr>
              <a:t>i,u</a:t>
            </a:r>
            <a:r>
              <a:rPr lang="tr-TR" b="1" dirty="0">
                <a:latin typeface="Bahnschrift" panose="020B0502040204020203" pitchFamily="34" charset="0"/>
              </a:rPr>
              <a:t>) , (</a:t>
            </a:r>
            <a:r>
              <a:rPr lang="tr-TR" b="1" dirty="0" err="1">
                <a:latin typeface="Bahnschrift" panose="020B0502040204020203" pitchFamily="34" charset="0"/>
              </a:rPr>
              <a:t>i,u</a:t>
            </a:r>
            <a:r>
              <a:rPr lang="tr-TR" b="1" dirty="0">
                <a:latin typeface="Bahnschrift" panose="020B0502040204020203" pitchFamily="34" charset="0"/>
              </a:rPr>
              <a:t>) hattındaki </a:t>
            </a:r>
            <a:r>
              <a:rPr lang="tr-TR" b="1" dirty="0" err="1">
                <a:latin typeface="Bahnschrift" panose="020B0502040204020203" pitchFamily="34" charset="0"/>
              </a:rPr>
              <a:t>feromon</a:t>
            </a:r>
            <a:r>
              <a:rPr lang="tr-TR" b="1" dirty="0">
                <a:latin typeface="Bahnschrift" panose="020B0502040204020203" pitchFamily="34" charset="0"/>
              </a:rPr>
              <a:t> izidir.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0" dirty="0">
                <a:effectLst/>
                <a:latin typeface="Bahnschrift" panose="020B0502040204020203" pitchFamily="34" charset="0"/>
              </a:rPr>
              <a:t>η</a:t>
            </a:r>
            <a:r>
              <a:rPr lang="tr-TR" b="1" dirty="0">
                <a:latin typeface="Bahnschrift" panose="020B0502040204020203" pitchFamily="34" charset="0"/>
              </a:rPr>
              <a:t>(</a:t>
            </a:r>
            <a:r>
              <a:rPr lang="tr-TR" b="1" dirty="0" err="1">
                <a:latin typeface="Bahnschrift" panose="020B0502040204020203" pitchFamily="34" charset="0"/>
              </a:rPr>
              <a:t>i,u</a:t>
            </a:r>
            <a:r>
              <a:rPr lang="tr-TR" b="1" dirty="0">
                <a:latin typeface="Bahnschrift" panose="020B0502040204020203" pitchFamily="34" charset="0"/>
              </a:rPr>
              <a:t>) = 1/</a:t>
            </a:r>
            <a:r>
              <a:rPr lang="el-GR" b="1" i="0" dirty="0">
                <a:effectLst/>
                <a:latin typeface="Bahnschrift" panose="020B0502040204020203" pitchFamily="34" charset="0"/>
              </a:rPr>
              <a:t>δ</a:t>
            </a:r>
            <a:r>
              <a:rPr lang="tr-TR" b="1" dirty="0">
                <a:latin typeface="Bahnschrift" panose="020B0502040204020203" pitchFamily="34" charset="0"/>
              </a:rPr>
              <a:t> (</a:t>
            </a:r>
            <a:r>
              <a:rPr lang="tr-TR" b="1" dirty="0" err="1">
                <a:latin typeface="Bahnschrift" panose="020B0502040204020203" pitchFamily="34" charset="0"/>
              </a:rPr>
              <a:t>i,u</a:t>
            </a:r>
            <a:r>
              <a:rPr lang="tr-TR" b="1" dirty="0">
                <a:latin typeface="Bahnschrift" panose="020B0502040204020203" pitchFamily="34" charset="0"/>
              </a:rPr>
              <a:t>), i noktasından u noktasına uzaklığın tersidir.</a:t>
            </a:r>
          </a:p>
          <a:p>
            <a:r>
              <a:rPr lang="tr-TR" b="1" dirty="0">
                <a:latin typeface="Bahnschrift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>
                <a:latin typeface="Bahnschrift" panose="020B0502040204020203" pitchFamily="34" charset="0"/>
              </a:rPr>
              <a:t>J</a:t>
            </a:r>
            <a:r>
              <a:rPr lang="tr-TR" b="1" baseline="-25000" dirty="0" err="1">
                <a:latin typeface="Bahnschrift" panose="020B0502040204020203" pitchFamily="34" charset="0"/>
              </a:rPr>
              <a:t>k</a:t>
            </a:r>
            <a:r>
              <a:rPr lang="tr-TR" b="1" dirty="0">
                <a:latin typeface="Bahnschrift" panose="020B0502040204020203" pitchFamily="34" charset="0"/>
              </a:rPr>
              <a:t>(i) i noktasındaki  k karıncası tarafından henüz gidilmemiş şehirleri temsil etmektedir.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</a:rPr>
              <a:t> </a:t>
            </a:r>
            <a:r>
              <a:rPr lang="el-GR" b="1" dirty="0">
                <a:latin typeface="Bahnschrift" panose="020B0502040204020203" pitchFamily="34" charset="0"/>
              </a:rPr>
              <a:t>β (β</a:t>
            </a:r>
            <a:r>
              <a:rPr lang="tr-TR" b="1" dirty="0">
                <a:latin typeface="Bahnschrift" panose="020B0502040204020203" pitchFamily="34" charset="0"/>
              </a:rPr>
              <a:t> &gt; 0) </a:t>
            </a:r>
            <a:r>
              <a:rPr lang="tr-TR" b="1" dirty="0" err="1">
                <a:latin typeface="Bahnschrift" panose="020B0502040204020203" pitchFamily="34" charset="0"/>
              </a:rPr>
              <a:t>feromonun</a:t>
            </a:r>
            <a:r>
              <a:rPr lang="tr-TR" b="1" dirty="0">
                <a:latin typeface="Bahnschrift" panose="020B0502040204020203" pitchFamily="34" charset="0"/>
              </a:rPr>
              <a:t> güncellenmesinde, uzaklığın göreli önemliliğini belirleyen parametredir.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0BE1E11-0C1E-48F8-9F2E-F6942A7CA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" r="30404" b="1"/>
          <a:stretch/>
        </p:blipFill>
        <p:spPr>
          <a:xfrm>
            <a:off x="3775591" y="1227145"/>
            <a:ext cx="4234417" cy="137012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1F0EFB3-999F-40A6-9ABE-5AEF245B4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922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D4580CC9-C227-4D67-B9CC-17126D90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075447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56F76BB4-53B4-4EDC-9149-43BB25080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60" y="2145424"/>
            <a:ext cx="9585986" cy="3714744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363C1D69-A729-4A66-85FD-9684E3EF7190}"/>
              </a:ext>
            </a:extLst>
          </p:cNvPr>
          <p:cNvSpPr txBox="1"/>
          <p:nvPr/>
        </p:nvSpPr>
        <p:spPr>
          <a:xfrm>
            <a:off x="3186304" y="2197721"/>
            <a:ext cx="266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yolundaki </a:t>
            </a:r>
            <a:r>
              <a:rPr lang="tr-TR" dirty="0" err="1"/>
              <a:t>feromon</a:t>
            </a:r>
            <a:r>
              <a:rPr lang="tr-TR" dirty="0"/>
              <a:t> miktarı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713DC6B1-04DD-4F54-993C-7DAEABAF913A}"/>
              </a:ext>
            </a:extLst>
          </p:cNvPr>
          <p:cNvSpPr txBox="1"/>
          <p:nvPr/>
        </p:nvSpPr>
        <p:spPr>
          <a:xfrm>
            <a:off x="3128328" y="2598813"/>
            <a:ext cx="36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yolunun </a:t>
            </a:r>
            <a:r>
              <a:rPr lang="tr-TR" dirty="0" err="1"/>
              <a:t>istenirliği</a:t>
            </a:r>
            <a:endParaRPr lang="tr-TR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BC71F451-D52C-4BF0-8182-064B31183F01}"/>
              </a:ext>
            </a:extLst>
          </p:cNvPr>
          <p:cNvSpPr txBox="1"/>
          <p:nvPr/>
        </p:nvSpPr>
        <p:spPr>
          <a:xfrm>
            <a:off x="2756676" y="3097729"/>
            <a:ext cx="321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‘ </a:t>
            </a:r>
            <a:r>
              <a:rPr lang="tr-TR" dirty="0" err="1"/>
              <a:t>nin</a:t>
            </a:r>
            <a:r>
              <a:rPr lang="tr-TR" dirty="0"/>
              <a:t> etkisini kontrol parametresi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92F6B056-1AF2-47CC-9FEF-1DC4A42C53FA}"/>
              </a:ext>
            </a:extLst>
          </p:cNvPr>
          <p:cNvSpPr txBox="1"/>
          <p:nvPr/>
        </p:nvSpPr>
        <p:spPr>
          <a:xfrm>
            <a:off x="2905589" y="3519358"/>
            <a:ext cx="408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‘ </a:t>
            </a:r>
            <a:r>
              <a:rPr lang="tr-TR" dirty="0" err="1"/>
              <a:t>nin</a:t>
            </a:r>
            <a:r>
              <a:rPr lang="tr-TR" dirty="0"/>
              <a:t> etkisini kontrol parametresi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671F1159-9545-4EA0-AE56-AEDFE2AD9FEA}"/>
              </a:ext>
            </a:extLst>
          </p:cNvPr>
          <p:cNvSpPr txBox="1"/>
          <p:nvPr/>
        </p:nvSpPr>
        <p:spPr>
          <a:xfrm>
            <a:off x="268280" y="3969155"/>
            <a:ext cx="1141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olarak tanımlandığında , </a:t>
            </a:r>
            <a:r>
              <a:rPr lang="tr-TR" sz="2400" b="1" dirty="0"/>
              <a:t>bir karıncanın i noktasından j noktasına gitmeyi seçme olasılığı :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497D9D6-F4C9-44E8-9892-E41E63816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532" y="1700043"/>
            <a:ext cx="3519962" cy="215708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FE172B8-C105-4B67-9295-A598056DFF4C}"/>
              </a:ext>
            </a:extLst>
          </p:cNvPr>
          <p:cNvSpPr txBox="1"/>
          <p:nvPr/>
        </p:nvSpPr>
        <p:spPr>
          <a:xfrm>
            <a:off x="450575" y="603915"/>
            <a:ext cx="10323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accent2">
                    <a:lumMod val="50000"/>
                  </a:schemeClr>
                </a:solidFill>
              </a:rPr>
              <a:t>q </a:t>
            </a:r>
            <a:r>
              <a:rPr lang="tr-TR" sz="2400" b="1" dirty="0">
                <a:solidFill>
                  <a:schemeClr val="accent2">
                    <a:lumMod val="50000"/>
                  </a:schemeClr>
                </a:solidFill>
                <a:latin typeface="PT Sans"/>
              </a:rPr>
              <a:t>&gt; </a:t>
            </a:r>
            <a:r>
              <a:rPr lang="tr-TR" sz="2400" b="1" dirty="0">
                <a:solidFill>
                  <a:schemeClr val="accent2">
                    <a:lumMod val="50000"/>
                  </a:schemeClr>
                </a:solidFill>
                <a:latin typeface="Bahnschrift" panose="020B0502040204020203" pitchFamily="34" charset="0"/>
              </a:rPr>
              <a:t>q</a:t>
            </a:r>
            <a:r>
              <a:rPr lang="tr-TR" sz="2400" b="1" baseline="-25000" dirty="0">
                <a:solidFill>
                  <a:schemeClr val="accent2">
                    <a:lumMod val="50000"/>
                  </a:schemeClr>
                </a:solidFill>
                <a:latin typeface="Bahnschrift" panose="020B0502040204020203" pitchFamily="34" charset="0"/>
              </a:rPr>
              <a:t>0 </a:t>
            </a:r>
            <a:r>
              <a:rPr lang="tr-TR" dirty="0"/>
              <a:t>olması durumunda ise ikinci geçiş kuralı uygulanır. Bu kurala göre gidilecek bir sonraki nokta hesaplanan seçim değerlerine bağlı olarak rastlantısal olarak seçilmektedir. Dolayısıyla </a:t>
            </a:r>
            <a:r>
              <a:rPr lang="tr-TR" dirty="0" err="1"/>
              <a:t>feromon</a:t>
            </a:r>
            <a:r>
              <a:rPr lang="tr-TR" dirty="0"/>
              <a:t> miktarının daha yoğun olduğu yolların seçilme olasılığı daha fazla olacaktır.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1BCDB10-FD22-43A1-BD0F-1166D940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333006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922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DDFE30B-B934-4E5D-8C32-C5626B2B4810}"/>
              </a:ext>
            </a:extLst>
          </p:cNvPr>
          <p:cNvSpPr txBox="1"/>
          <p:nvPr/>
        </p:nvSpPr>
        <p:spPr>
          <a:xfrm>
            <a:off x="1364973" y="438643"/>
            <a:ext cx="473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>
                <a:solidFill>
                  <a:srgbClr val="002060"/>
                </a:solidFill>
                <a:latin typeface="Bahnschrift" panose="020B0502040204020203" pitchFamily="34" charset="0"/>
              </a:rPr>
              <a:t>Feromon</a:t>
            </a:r>
            <a:r>
              <a:rPr lang="tr-TR" sz="2800" b="1" dirty="0">
                <a:solidFill>
                  <a:srgbClr val="002060"/>
                </a:solidFill>
                <a:latin typeface="Bahnschrift" panose="020B0502040204020203" pitchFamily="34" charset="0"/>
              </a:rPr>
              <a:t> Güncelleme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937FCCB-1DEC-4092-A632-C7E7D14F3D94}"/>
              </a:ext>
            </a:extLst>
          </p:cNvPr>
          <p:cNvSpPr txBox="1"/>
          <p:nvPr/>
        </p:nvSpPr>
        <p:spPr>
          <a:xfrm>
            <a:off x="1364973" y="1299399"/>
            <a:ext cx="9223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Tüm</a:t>
            </a:r>
            <a:r>
              <a:rPr lang="en-US" b="1" dirty="0"/>
              <a:t> </a:t>
            </a:r>
            <a:r>
              <a:rPr lang="en-US" b="1" dirty="0" err="1"/>
              <a:t>karıncalar</a:t>
            </a:r>
            <a:r>
              <a:rPr lang="en-US" b="1" dirty="0"/>
              <a:t> </a:t>
            </a:r>
            <a:r>
              <a:rPr lang="en-US" b="1" dirty="0" err="1"/>
              <a:t>turlarını</a:t>
            </a:r>
            <a:r>
              <a:rPr lang="en-US" b="1" dirty="0"/>
              <a:t> </a:t>
            </a:r>
            <a:r>
              <a:rPr lang="en-US" b="1" dirty="0" err="1"/>
              <a:t>tamamladıktan</a:t>
            </a:r>
            <a:r>
              <a:rPr lang="en-US" b="1" dirty="0"/>
              <a:t> </a:t>
            </a:r>
            <a:r>
              <a:rPr lang="en-US" b="1" dirty="0" err="1"/>
              <a:t>sonra</a:t>
            </a:r>
            <a:r>
              <a:rPr lang="en-US" b="1" dirty="0"/>
              <a:t> </a:t>
            </a:r>
            <a:r>
              <a:rPr lang="en-US" b="1" dirty="0" err="1"/>
              <a:t>feromon</a:t>
            </a:r>
            <a:r>
              <a:rPr lang="en-US" b="1" dirty="0"/>
              <a:t> </a:t>
            </a:r>
            <a:r>
              <a:rPr lang="en-US" b="1" dirty="0" err="1"/>
              <a:t>güncellemesi</a:t>
            </a:r>
            <a:r>
              <a:rPr lang="en-US" b="1" dirty="0"/>
              <a:t> </a:t>
            </a:r>
            <a:r>
              <a:rPr lang="en-US" b="1" dirty="0" err="1"/>
              <a:t>yapılır</a:t>
            </a:r>
            <a:r>
              <a:rPr lang="en-US" b="1" dirty="0"/>
              <a:t>. </a:t>
            </a:r>
            <a:r>
              <a:rPr lang="en-US" b="1" dirty="0" err="1"/>
              <a:t>Karıncaların</a:t>
            </a:r>
            <a:r>
              <a:rPr lang="en-US" b="1" dirty="0"/>
              <a:t> her </a:t>
            </a:r>
            <a:r>
              <a:rPr lang="en-US" b="1" dirty="0" err="1"/>
              <a:t>birinin</a:t>
            </a:r>
            <a:r>
              <a:rPr lang="en-US" b="1" dirty="0"/>
              <a:t> </a:t>
            </a:r>
            <a:r>
              <a:rPr lang="en-US" b="1" dirty="0" err="1"/>
              <a:t>toplam</a:t>
            </a:r>
            <a:r>
              <a:rPr lang="en-US" b="1" dirty="0"/>
              <a:t> </a:t>
            </a:r>
            <a:r>
              <a:rPr lang="en-US" b="1" dirty="0" err="1"/>
              <a:t>yol</a:t>
            </a:r>
            <a:r>
              <a:rPr lang="en-US" b="1" dirty="0"/>
              <a:t> </a:t>
            </a:r>
            <a:r>
              <a:rPr lang="en-US" b="1" dirty="0" err="1"/>
              <a:t>uzunlukları</a:t>
            </a:r>
            <a:r>
              <a:rPr lang="en-US" b="1" dirty="0"/>
              <a:t> </a:t>
            </a:r>
            <a:r>
              <a:rPr lang="en-US" b="1" dirty="0" err="1"/>
              <a:t>hesaplandıktan</a:t>
            </a:r>
            <a:r>
              <a:rPr lang="en-US" b="1" dirty="0"/>
              <a:t> </a:t>
            </a:r>
            <a:r>
              <a:rPr lang="en-US" b="1" dirty="0" err="1"/>
              <a:t>sonra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kısa</a:t>
            </a:r>
            <a:r>
              <a:rPr lang="en-US" b="1" dirty="0"/>
              <a:t> </a:t>
            </a:r>
            <a:r>
              <a:rPr lang="en-US" b="1" dirty="0" err="1"/>
              <a:t>yolu</a:t>
            </a:r>
            <a:r>
              <a:rPr lang="en-US" b="1" dirty="0"/>
              <a:t> </a:t>
            </a:r>
            <a:r>
              <a:rPr lang="en-US" b="1" dirty="0" err="1"/>
              <a:t>kullanan</a:t>
            </a:r>
            <a:r>
              <a:rPr lang="en-US" b="1" dirty="0"/>
              <a:t> </a:t>
            </a:r>
            <a:r>
              <a:rPr lang="en-US" b="1" dirty="0" err="1"/>
              <a:t>karınca</a:t>
            </a:r>
            <a:r>
              <a:rPr lang="en-US" b="1" dirty="0"/>
              <a:t> </a:t>
            </a:r>
            <a:r>
              <a:rPr lang="en-US" b="1" dirty="0" err="1"/>
              <a:t>bulunur</a:t>
            </a:r>
            <a:r>
              <a:rPr lang="en-US" b="1" dirty="0"/>
              <a:t>. Bu </a:t>
            </a:r>
            <a:r>
              <a:rPr lang="en-US" b="1" dirty="0" err="1"/>
              <a:t>karıncanın</a:t>
            </a:r>
            <a:r>
              <a:rPr lang="en-US" b="1" dirty="0"/>
              <a:t> </a:t>
            </a:r>
            <a:r>
              <a:rPr lang="en-US" b="1" dirty="0" err="1"/>
              <a:t>geçiş</a:t>
            </a:r>
            <a:r>
              <a:rPr lang="en-US" b="1" dirty="0"/>
              <a:t> </a:t>
            </a:r>
            <a:r>
              <a:rPr lang="en-US" b="1" dirty="0" err="1"/>
              <a:t>yapmış</a:t>
            </a:r>
            <a:r>
              <a:rPr lang="en-US" b="1" dirty="0"/>
              <a:t> </a:t>
            </a:r>
            <a:r>
              <a:rPr lang="en-US" b="1" dirty="0" err="1"/>
              <a:t>olduğu</a:t>
            </a:r>
            <a:r>
              <a:rPr lang="en-US" b="1" dirty="0"/>
              <a:t> </a:t>
            </a:r>
            <a:r>
              <a:rPr lang="en-US" b="1" dirty="0" err="1"/>
              <a:t>yollardaki</a:t>
            </a:r>
            <a:r>
              <a:rPr lang="en-US" b="1" dirty="0"/>
              <a:t> </a:t>
            </a:r>
            <a:r>
              <a:rPr lang="en-US" b="1" dirty="0" err="1"/>
              <a:t>feromon</a:t>
            </a:r>
            <a:r>
              <a:rPr lang="en-US" b="1" dirty="0"/>
              <a:t> </a:t>
            </a:r>
            <a:r>
              <a:rPr lang="en-US" b="1" dirty="0" err="1"/>
              <a:t>miktarları</a:t>
            </a:r>
            <a:r>
              <a:rPr lang="tr-TR" b="1" dirty="0" err="1"/>
              <a:t>ndaki</a:t>
            </a:r>
            <a:r>
              <a:rPr lang="tr-TR" b="1" dirty="0"/>
              <a:t> güncelleme bir sonraki sunum da gösterilmiştir.</a:t>
            </a:r>
            <a:endParaRPr lang="tr-TR" dirty="0"/>
          </a:p>
        </p:txBody>
      </p:sp>
      <p:pic>
        <p:nvPicPr>
          <p:cNvPr id="17" name="Resim 16" descr="vektör grafikler içeren bir resim&#10;&#10;Açıklama otomatik olarak oluşturuldu">
            <a:extLst>
              <a:ext uri="{FF2B5EF4-FFF2-40B4-BE49-F238E27FC236}">
                <a16:creationId xmlns:a16="http://schemas.microsoft.com/office/drawing/2014/main" id="{94FB8502-ED5D-4738-9F5E-270EDC179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88" y="2440021"/>
            <a:ext cx="5115339" cy="3836504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7BCC78B-2337-4593-936D-D5479F2B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768035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922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072D005-7591-404A-81AC-8FF04532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35" y="209115"/>
            <a:ext cx="9242247" cy="530378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DDFE30B-B934-4E5D-8C32-C5626B2B4810}"/>
              </a:ext>
            </a:extLst>
          </p:cNvPr>
          <p:cNvSpPr txBox="1"/>
          <p:nvPr/>
        </p:nvSpPr>
        <p:spPr>
          <a:xfrm>
            <a:off x="1460236" y="280791"/>
            <a:ext cx="479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rgbClr val="002060"/>
                </a:solidFill>
                <a:latin typeface="Bahnschrift" panose="020B0502040204020203" pitchFamily="34" charset="0"/>
              </a:rPr>
              <a:t>Feromon</a:t>
            </a:r>
            <a:r>
              <a:rPr lang="tr-TR" b="1" dirty="0">
                <a:solidFill>
                  <a:srgbClr val="002060"/>
                </a:solidFill>
                <a:latin typeface="Bahnschrift" panose="020B0502040204020203" pitchFamily="34" charset="0"/>
              </a:rPr>
              <a:t> Güncelleme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85268CA-2BBC-49A0-849A-027F972DC280}"/>
              </a:ext>
            </a:extLst>
          </p:cNvPr>
          <p:cNvSpPr txBox="1"/>
          <p:nvPr/>
        </p:nvSpPr>
        <p:spPr>
          <a:xfrm>
            <a:off x="2796209" y="754188"/>
            <a:ext cx="49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Feromonun</a:t>
            </a:r>
            <a:r>
              <a:rPr lang="tr-TR" dirty="0"/>
              <a:t> buharlaşma oranı/</a:t>
            </a:r>
            <a:r>
              <a:rPr lang="tr-TR" dirty="0" err="1"/>
              <a:t>iterasyon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6C6089B9-D836-458E-838A-070D308CD867}"/>
              </a:ext>
            </a:extLst>
          </p:cNvPr>
          <p:cNvSpPr txBox="1"/>
          <p:nvPr/>
        </p:nvSpPr>
        <p:spPr>
          <a:xfrm>
            <a:off x="2968486" y="1131737"/>
            <a:ext cx="625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k’ncı</a:t>
            </a:r>
            <a:r>
              <a:rPr lang="tr-TR" dirty="0"/>
              <a:t> karıncanın tur (</a:t>
            </a:r>
            <a:r>
              <a:rPr lang="tr-TR" dirty="0" err="1"/>
              <a:t>rota,yol</a:t>
            </a:r>
            <a:r>
              <a:rPr lang="tr-TR" dirty="0"/>
              <a:t>)  uzunluğu veya maliyet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FF0148B-2411-4B54-958F-0319573B56BF}"/>
              </a:ext>
            </a:extLst>
          </p:cNvPr>
          <p:cNvSpPr txBox="1"/>
          <p:nvPr/>
        </p:nvSpPr>
        <p:spPr>
          <a:xfrm>
            <a:off x="3558208" y="1578500"/>
            <a:ext cx="437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yolundaki mevcut </a:t>
            </a:r>
            <a:r>
              <a:rPr lang="tr-TR" dirty="0" err="1"/>
              <a:t>feromon</a:t>
            </a:r>
            <a:r>
              <a:rPr lang="tr-TR" dirty="0"/>
              <a:t> miktarı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954E49A-76E1-46A7-8108-1EE0D1C63CBB}"/>
              </a:ext>
            </a:extLst>
          </p:cNvPr>
          <p:cNvSpPr txBox="1"/>
          <p:nvPr/>
        </p:nvSpPr>
        <p:spPr>
          <a:xfrm>
            <a:off x="3306417" y="2072597"/>
            <a:ext cx="1961322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k’ncı</a:t>
            </a:r>
            <a:r>
              <a:rPr lang="tr-TR" dirty="0"/>
              <a:t> karıncanın 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12FCD3E-1446-4903-907B-830EF7EDAEE4}"/>
              </a:ext>
            </a:extLst>
          </p:cNvPr>
          <p:cNvSpPr txBox="1"/>
          <p:nvPr/>
        </p:nvSpPr>
        <p:spPr>
          <a:xfrm>
            <a:off x="5682353" y="2054359"/>
            <a:ext cx="492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yoluna bıraktığı </a:t>
            </a:r>
            <a:r>
              <a:rPr lang="tr-TR" dirty="0" err="1"/>
              <a:t>feromon</a:t>
            </a:r>
            <a:r>
              <a:rPr lang="tr-TR" dirty="0"/>
              <a:t> miktarı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1F7ED79-CA44-47A6-9506-9DF89C5DADED}"/>
              </a:ext>
            </a:extLst>
          </p:cNvPr>
          <p:cNvSpPr txBox="1"/>
          <p:nvPr/>
        </p:nvSpPr>
        <p:spPr>
          <a:xfrm>
            <a:off x="4028659" y="2827917"/>
            <a:ext cx="206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eğer karınca k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D8F3F54E-7A73-4D0B-9979-47259FA711C3}"/>
              </a:ext>
            </a:extLst>
          </p:cNvPr>
          <p:cNvSpPr txBox="1"/>
          <p:nvPr/>
        </p:nvSpPr>
        <p:spPr>
          <a:xfrm>
            <a:off x="6440556" y="2848617"/>
            <a:ext cx="222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yolundan geçmişse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B98B1F9-0BC2-45AC-B95C-4DF7C7EFD931}"/>
              </a:ext>
            </a:extLst>
          </p:cNvPr>
          <p:cNvSpPr txBox="1"/>
          <p:nvPr/>
        </p:nvSpPr>
        <p:spPr>
          <a:xfrm>
            <a:off x="4028659" y="3322015"/>
            <a:ext cx="333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aksi halde 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DD1EF537-0572-4C30-ACB3-0329B83C9123}"/>
              </a:ext>
            </a:extLst>
          </p:cNvPr>
          <p:cNvSpPr txBox="1"/>
          <p:nvPr/>
        </p:nvSpPr>
        <p:spPr>
          <a:xfrm>
            <a:off x="1460236" y="3816113"/>
            <a:ext cx="1059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Olarak tanımlandığında her </a:t>
            </a:r>
            <a:r>
              <a:rPr lang="tr-TR" b="1" dirty="0" err="1"/>
              <a:t>iterasyon</a:t>
            </a:r>
            <a:r>
              <a:rPr lang="tr-TR" b="1" dirty="0"/>
              <a:t> sonunda ayrıtlardaki </a:t>
            </a:r>
            <a:r>
              <a:rPr lang="tr-TR" b="1" dirty="0" err="1"/>
              <a:t>feromonun</a:t>
            </a:r>
            <a:r>
              <a:rPr lang="tr-TR" b="1" dirty="0"/>
              <a:t> miktarları bu formüle göre güncellenir.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614149DD-401F-43CD-952F-4E65ACB6F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62222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9ED272C3-DEB5-4D85-A8CD-EC7F2157A283}"/>
              </a:ext>
            </a:extLst>
          </p:cNvPr>
          <p:cNvSpPr txBox="1"/>
          <p:nvPr/>
        </p:nvSpPr>
        <p:spPr>
          <a:xfrm>
            <a:off x="964512" y="483273"/>
            <a:ext cx="3773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PARAMETRE DEĞERLERİ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B715960-DDDE-4ABF-A7D2-9B15F89213CD}"/>
              </a:ext>
            </a:extLst>
          </p:cNvPr>
          <p:cNvSpPr txBox="1"/>
          <p:nvPr/>
        </p:nvSpPr>
        <p:spPr>
          <a:xfrm>
            <a:off x="964512" y="1098744"/>
            <a:ext cx="10274300" cy="2907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b="1" dirty="0">
                <a:latin typeface="Bahnschrift" panose="020B0502040204020203" pitchFamily="34" charset="0"/>
              </a:rPr>
              <a:t>α </a:t>
            </a:r>
            <a:r>
              <a:rPr lang="tr-TR" b="1" dirty="0">
                <a:latin typeface="Bahnschrift" panose="020B0502040204020203" pitchFamily="34" charset="0"/>
              </a:rPr>
              <a:t>değeri, ilgili yolun </a:t>
            </a:r>
            <a:r>
              <a:rPr lang="tr-TR" b="1" dirty="0" err="1">
                <a:latin typeface="Bahnschrift" panose="020B0502040204020203" pitchFamily="34" charset="0"/>
              </a:rPr>
              <a:t>feromon</a:t>
            </a:r>
            <a:r>
              <a:rPr lang="tr-TR" b="1" dirty="0">
                <a:latin typeface="Bahnschrift" panose="020B0502040204020203" pitchFamily="34" charset="0"/>
              </a:rPr>
              <a:t> miktarının önemini belirlemektedir.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 </a:t>
            </a:r>
            <a:r>
              <a:rPr lang="el-GR" b="1" dirty="0">
                <a:latin typeface="Bahnschrift" panose="020B0502040204020203" pitchFamily="34" charset="0"/>
              </a:rPr>
              <a:t>α </a:t>
            </a:r>
            <a:r>
              <a:rPr lang="tr-TR" b="1" dirty="0">
                <a:latin typeface="Bahnschrift" panose="020B0502040204020203" pitchFamily="34" charset="0"/>
              </a:rPr>
              <a:t>değerinin yüksek olması </a:t>
            </a:r>
            <a:r>
              <a:rPr lang="tr-TR" b="1" dirty="0" err="1">
                <a:latin typeface="Bahnschrift" panose="020B0502040204020203" pitchFamily="34" charset="0"/>
              </a:rPr>
              <a:t>feromonun</a:t>
            </a:r>
            <a:r>
              <a:rPr lang="tr-TR" b="1" dirty="0">
                <a:latin typeface="Bahnschrift" panose="020B0502040204020203" pitchFamily="34" charset="0"/>
              </a:rPr>
              <a:t> yoğun olduğu yolların seçilme olasılığını arttırmaktadır.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b="1" dirty="0">
                <a:latin typeface="Bahnschrift" panose="020B0502040204020203" pitchFamily="34" charset="0"/>
              </a:rPr>
              <a:t>β </a:t>
            </a:r>
            <a:r>
              <a:rPr lang="tr-TR" b="1" dirty="0">
                <a:latin typeface="Bahnschrift" panose="020B0502040204020203" pitchFamily="34" charset="0"/>
              </a:rPr>
              <a:t>değeri ise yol uzunluklarının, bir sonraki noktanın seçimindeki etkisini belirlemektedir.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b="1" dirty="0">
                <a:latin typeface="Bahnschrift" panose="020B0502040204020203" pitchFamily="34" charset="0"/>
              </a:rPr>
              <a:t>β </a:t>
            </a:r>
            <a:r>
              <a:rPr lang="tr-TR" b="1" dirty="0">
                <a:latin typeface="Bahnschrift" panose="020B0502040204020203" pitchFamily="34" charset="0"/>
              </a:rPr>
              <a:t>değeri arttıkça </a:t>
            </a:r>
            <a:r>
              <a:rPr lang="tr-TR" b="1" dirty="0" err="1">
                <a:latin typeface="Bahnschrift" panose="020B0502040204020203" pitchFamily="34" charset="0"/>
              </a:rPr>
              <a:t>tesadüfilik</a:t>
            </a:r>
            <a:r>
              <a:rPr lang="tr-TR" b="1" dirty="0">
                <a:latin typeface="Bahnschrift" panose="020B0502040204020203" pitchFamily="34" charset="0"/>
              </a:rPr>
              <a:t> artmaktadır.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Aşağıdaki şekilde </a:t>
            </a:r>
            <a:r>
              <a:rPr lang="el-GR" b="1" dirty="0">
                <a:latin typeface="Bahnschrift" panose="020B0502040204020203" pitchFamily="34" charset="0"/>
              </a:rPr>
              <a:t>α </a:t>
            </a:r>
            <a:r>
              <a:rPr lang="tr-TR" b="1" dirty="0">
                <a:latin typeface="Bahnschrift" panose="020B0502040204020203" pitchFamily="34" charset="0"/>
              </a:rPr>
              <a:t>ve </a:t>
            </a:r>
            <a:r>
              <a:rPr lang="el-GR" b="1" dirty="0">
                <a:latin typeface="Bahnschrift" panose="020B0502040204020203" pitchFamily="34" charset="0"/>
              </a:rPr>
              <a:t>β </a:t>
            </a:r>
            <a:r>
              <a:rPr lang="tr-TR" b="1" dirty="0">
                <a:latin typeface="Bahnschrift" panose="020B0502040204020203" pitchFamily="34" charset="0"/>
              </a:rPr>
              <a:t>parametrelerinin aldığı çeşitli değerler karşısında çözümün nasıl etkilendiği gösterilmiştir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F2B1B91-01CE-4E08-A20B-36789FF1F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76" y="4006369"/>
            <a:ext cx="3858333" cy="271321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4B9E5A2-2965-487D-8B82-CE2FB4CCC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922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54538451-3121-4040-9C67-CB64FE53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88093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DE473053-0EE7-4D93-9B0D-FED0C16BE27C}"/>
              </a:ext>
            </a:extLst>
          </p:cNvPr>
          <p:cNvSpPr txBox="1"/>
          <p:nvPr/>
        </p:nvSpPr>
        <p:spPr>
          <a:xfrm rot="10800000" flipV="1">
            <a:off x="397565" y="1145280"/>
            <a:ext cx="103858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Karınca kolonisi yaklaşımı literatürde ACO ( Ant </a:t>
            </a:r>
            <a:r>
              <a:rPr lang="tr-TR" b="1" dirty="0" err="1">
                <a:latin typeface="Bahnschrift" panose="020B0502040204020203" pitchFamily="34" charset="0"/>
              </a:rPr>
              <a:t>Colony</a:t>
            </a:r>
            <a:r>
              <a:rPr lang="tr-TR" b="1" dirty="0">
                <a:latin typeface="Bahnschrift" panose="020B0502040204020203" pitchFamily="34" charset="0"/>
              </a:rPr>
              <a:t> </a:t>
            </a:r>
            <a:r>
              <a:rPr lang="tr-TR" b="1" dirty="0" err="1">
                <a:latin typeface="Bahnschrift" panose="020B0502040204020203" pitchFamily="34" charset="0"/>
              </a:rPr>
              <a:t>Optimization</a:t>
            </a:r>
            <a:r>
              <a:rPr lang="tr-TR" b="1" dirty="0">
                <a:latin typeface="Bahnschrift" panose="020B0502040204020203" pitchFamily="34" charset="0"/>
              </a:rPr>
              <a:t>) olarak genellikle kullanılır.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Sürü Zekası (</a:t>
            </a:r>
            <a:r>
              <a:rPr lang="tr-TR" b="1" dirty="0" err="1">
                <a:latin typeface="Bahnschrift" panose="020B0502040204020203" pitchFamily="34" charset="0"/>
              </a:rPr>
              <a:t>swarm</a:t>
            </a:r>
            <a:r>
              <a:rPr lang="tr-TR" b="1" dirty="0">
                <a:latin typeface="Bahnschrift" panose="020B0502040204020203" pitchFamily="34" charset="0"/>
              </a:rPr>
              <a:t> </a:t>
            </a:r>
            <a:r>
              <a:rPr lang="tr-TR" b="1" dirty="0" err="1">
                <a:latin typeface="Bahnschrift" panose="020B0502040204020203" pitchFamily="34" charset="0"/>
              </a:rPr>
              <a:t>intelligence</a:t>
            </a:r>
            <a:r>
              <a:rPr lang="tr-TR" b="1" dirty="0">
                <a:latin typeface="Bahnschrift" panose="020B0502040204020203" pitchFamily="34" charset="0"/>
              </a:rPr>
              <a:t>) veya sosyal zeka denen ve </a:t>
            </a:r>
            <a:r>
              <a:rPr lang="tr-TR" b="1" dirty="0" err="1">
                <a:latin typeface="Bahnschrift" panose="020B0502040204020203" pitchFamily="34" charset="0"/>
              </a:rPr>
              <a:t>metasezgisel</a:t>
            </a:r>
            <a:r>
              <a:rPr lang="tr-TR" b="1" dirty="0">
                <a:latin typeface="Bahnschrift" panose="020B0502040204020203" pitchFamily="34" charset="0"/>
              </a:rPr>
              <a:t> yöntemlerin bir alt kümesini oluşturur.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1992’de </a:t>
            </a:r>
            <a:r>
              <a:rPr lang="tr-TR" b="1" dirty="0" err="1">
                <a:latin typeface="Bahnschrift" panose="020B0502040204020203" pitchFamily="34" charset="0"/>
              </a:rPr>
              <a:t>Marco</a:t>
            </a:r>
            <a:r>
              <a:rPr lang="tr-TR" b="1" dirty="0">
                <a:latin typeface="Bahnschrift" panose="020B0502040204020203" pitchFamily="34" charset="0"/>
              </a:rPr>
              <a:t> </a:t>
            </a:r>
            <a:r>
              <a:rPr lang="tr-TR" b="1" dirty="0" err="1">
                <a:latin typeface="Bahnschrift" panose="020B0502040204020203" pitchFamily="34" charset="0"/>
              </a:rPr>
              <a:t>Dorigo’nun</a:t>
            </a:r>
            <a:r>
              <a:rPr lang="tr-TR" b="1" dirty="0">
                <a:latin typeface="Bahnschrift" panose="020B0502040204020203" pitchFamily="34" charset="0"/>
              </a:rPr>
              <a:t> doktora tezinde önerilmiştir.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dirty="0">
              <a:latin typeface="Berlin Sans FB Demi" panose="020E0802020502020306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dirty="0">
              <a:latin typeface="Berlin Sans FB Demi" panose="020E0802020502020306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5286D19-3416-4AD8-8422-CDE1C02C5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Resim 7" descr="adam, kişi, duvar, gözlük içeren bir resim&#10;&#10;Açıklama otomatik olarak oluşturuldu">
            <a:extLst>
              <a:ext uri="{FF2B5EF4-FFF2-40B4-BE49-F238E27FC236}">
                <a16:creationId xmlns:a16="http://schemas.microsoft.com/office/drawing/2014/main" id="{41E3FB3E-654E-4862-B32A-174CB7E37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896" y="4362845"/>
            <a:ext cx="1905000" cy="1905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0B06D94D-94D6-4924-B510-AB90A55E5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64" y="2524537"/>
            <a:ext cx="2859591" cy="3676617"/>
          </a:xfrm>
          <a:prstGeom prst="rect">
            <a:avLst/>
          </a:prstGeom>
        </p:spPr>
      </p:pic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1A00FF25-BDB1-4984-9D69-ADBE2825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12060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D779DDC8-08A4-4D06-BA0F-FEBF21452B16}"/>
              </a:ext>
            </a:extLst>
          </p:cNvPr>
          <p:cNvSpPr txBox="1"/>
          <p:nvPr/>
        </p:nvSpPr>
        <p:spPr>
          <a:xfrm>
            <a:off x="308635" y="204860"/>
            <a:ext cx="677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Optimum Karınca Sayısı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10101D7-A254-4143-BF5A-61414C8243C4}"/>
              </a:ext>
            </a:extLst>
          </p:cNvPr>
          <p:cNvSpPr txBox="1"/>
          <p:nvPr/>
        </p:nvSpPr>
        <p:spPr>
          <a:xfrm>
            <a:off x="428020" y="901147"/>
            <a:ext cx="113399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latin typeface="Bahnschrift" panose="020B0502040204020203" pitchFamily="34" charset="0"/>
              </a:rPr>
              <a:t>Karınca sayısının arttırılması çözümde iyileşmeye neden olmaktadır. Fakat hesaplamaları arttırdığı için karınca sayısının fazla arttırılması işlem zamanlarının uzamasına da neden olmaktadır.</a:t>
            </a:r>
          </a:p>
          <a:p>
            <a:endParaRPr lang="tr-TR" b="1" dirty="0">
              <a:latin typeface="Bahnschrift" panose="020B0502040204020203" pitchFamily="34" charset="0"/>
            </a:endParaRPr>
          </a:p>
          <a:p>
            <a:r>
              <a:rPr lang="tr-TR" b="1" dirty="0">
                <a:latin typeface="Bahnschrift" panose="020B0502040204020203" pitchFamily="34" charset="0"/>
              </a:rPr>
              <a:t>Gezgin Satıcı problemlerinde yapılan denemeler sonucunda karınca sayısının şehir sayısına eşit seçilmesinin uygun olacağı sonucuna varılmıştır. </a:t>
            </a:r>
          </a:p>
          <a:p>
            <a:endParaRPr lang="tr-TR" dirty="0"/>
          </a:p>
          <a:p>
            <a:r>
              <a:rPr lang="tr-TR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Karınca sayısı, problem büyüklüğüne ve uygulama alanına bağlı olarak değişmektedir.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FC98017-A2CE-4905-A415-D0C3D945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6108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CAA4B9B-09CC-4E64-994D-98E26F016840}"/>
              </a:ext>
            </a:extLst>
          </p:cNvPr>
          <p:cNvSpPr txBox="1"/>
          <p:nvPr/>
        </p:nvSpPr>
        <p:spPr>
          <a:xfrm>
            <a:off x="3629487" y="524358"/>
            <a:ext cx="54360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5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KARINCA KOLONİSİ ALGORİTMASI 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87A4602-855E-42A8-A2A5-3DF0532D8A8F}"/>
              </a:ext>
            </a:extLst>
          </p:cNvPr>
          <p:cNvSpPr txBox="1"/>
          <p:nvPr/>
        </p:nvSpPr>
        <p:spPr>
          <a:xfrm>
            <a:off x="7478563" y="1630818"/>
            <a:ext cx="33912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5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DEZAVANTAJLARI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C6CFFBC-295B-4FED-8479-BE7F619B3BC8}"/>
              </a:ext>
            </a:extLst>
          </p:cNvPr>
          <p:cNvSpPr txBox="1"/>
          <p:nvPr/>
        </p:nvSpPr>
        <p:spPr>
          <a:xfrm>
            <a:off x="1322167" y="1630818"/>
            <a:ext cx="4614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5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AVANTAJLARI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2C96A02-DCA2-4491-A34B-E3DB210976F5}"/>
              </a:ext>
            </a:extLst>
          </p:cNvPr>
          <p:cNvSpPr txBox="1"/>
          <p:nvPr/>
        </p:nvSpPr>
        <p:spPr>
          <a:xfrm>
            <a:off x="559164" y="2421425"/>
            <a:ext cx="4829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  <a:cs typeface="Aharoni" panose="02010803020104030203" pitchFamily="2" charset="-79"/>
              </a:rPr>
              <a:t>Pozitif geribildirim, iyi çözümlerin hızlı bir şekilde keşfedilmesini sağlar.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  <a:cs typeface="Aharoni" panose="02010803020104030203" pitchFamily="2" charset="-79"/>
              </a:rPr>
              <a:t>Gezgin satıcı problemi ve benzeri problemler için verimli bir yöntemdir.</a:t>
            </a:r>
          </a:p>
          <a:p>
            <a:endParaRPr lang="tr-TR" b="1" dirty="0">
              <a:latin typeface="Bahnschrift" panose="020B0502040204020203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  <a:cs typeface="Aharoni" panose="02010803020104030203" pitchFamily="2" charset="-79"/>
              </a:rPr>
              <a:t>Dinamik uygulamalarda kullanılabilir (yeni mesafeler gibi değişikliklere uyum sağlar)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FC88758-7865-46D7-87BF-0182CC48ED4E}"/>
              </a:ext>
            </a:extLst>
          </p:cNvPr>
          <p:cNvSpPr txBox="1"/>
          <p:nvPr/>
        </p:nvSpPr>
        <p:spPr>
          <a:xfrm>
            <a:off x="7020112" y="2412676"/>
            <a:ext cx="37463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</a:rPr>
              <a:t>Yakınsama garantilidir, ancak yakınsama zamanı belirsizdir.</a:t>
            </a:r>
          </a:p>
          <a:p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tr-TR" b="1" dirty="0">
                <a:solidFill>
                  <a:srgbClr val="202124"/>
                </a:solidFill>
                <a:latin typeface="Bahnschrift" panose="020B0502040204020203" pitchFamily="34" charset="0"/>
              </a:rPr>
              <a:t>O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Bahnschrift" panose="020B0502040204020203" pitchFamily="34" charset="0"/>
              </a:rPr>
              <a:t>lasılık dağılımı her 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Bahnschrift" panose="020B0502040204020203" pitchFamily="34" charset="0"/>
              </a:rPr>
              <a:t>iterasyon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Bahnschrift" panose="020B0502040204020203" pitchFamily="34" charset="0"/>
              </a:rPr>
              <a:t> için değişebilir</a:t>
            </a:r>
            <a:r>
              <a:rPr lang="tr-TR" altLang="tr-TR" b="1" dirty="0">
                <a:latin typeface="Bahnschrift" panose="020B0502040204020203" pitchFamily="34" charset="0"/>
              </a:rPr>
              <a:t>.</a:t>
            </a:r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latin typeface="Barlow Condensed Medium" panose="00000606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latin typeface="Barlow Condensed Medium" panose="00000606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latin typeface="Barlow Condensed Medium" panose="00000606000000000000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latin typeface="Barlow Condensed Medium" panose="00000606000000000000" pitchFamily="2" charset="-94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C7EF6616-7851-41D5-81F9-B933BD6F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922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2447481-6F3C-413C-8E13-0BB97185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103768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BCBA061-84FF-4A6C-9669-98B540EB26BC}"/>
              </a:ext>
            </a:extLst>
          </p:cNvPr>
          <p:cNvSpPr txBox="1"/>
          <p:nvPr/>
        </p:nvSpPr>
        <p:spPr>
          <a:xfrm>
            <a:off x="927652" y="543338"/>
            <a:ext cx="93097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Yöntem , popülasyon tabanlı </a:t>
            </a:r>
            <a:r>
              <a:rPr lang="tr-TR" b="1" dirty="0" err="1">
                <a:latin typeface="Bahnschrift" panose="020B0502040204020203" pitchFamily="34" charset="0"/>
              </a:rPr>
              <a:t>stokastik</a:t>
            </a:r>
            <a:r>
              <a:rPr lang="tr-TR" b="1" dirty="0">
                <a:latin typeface="Bahnschrift" panose="020B0502040204020203" pitchFamily="34" charset="0"/>
              </a:rPr>
              <a:t> bir arama algoritması olduğundan türünün diğer bir çok örneği gibi hemen her probleme uygulanmıştır.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Bunlar arasında :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>
                <a:latin typeface="Bahnschrift" panose="020B0502040204020203" pitchFamily="34" charset="0"/>
              </a:rPr>
              <a:t>Çizelgeleme Problemleri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>
                <a:latin typeface="Bahnschrift" panose="020B0502040204020203" pitchFamily="34" charset="0"/>
              </a:rPr>
              <a:t>Araç </a:t>
            </a:r>
            <a:r>
              <a:rPr lang="tr-TR" b="1" dirty="0" err="1">
                <a:latin typeface="Bahnschrift" panose="020B0502040204020203" pitchFamily="34" charset="0"/>
              </a:rPr>
              <a:t>Rotalama</a:t>
            </a:r>
            <a:r>
              <a:rPr lang="tr-TR" b="1" dirty="0">
                <a:latin typeface="Bahnschrift" panose="020B0502040204020203" pitchFamily="34" charset="0"/>
              </a:rPr>
              <a:t> Problemleri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>
                <a:latin typeface="Bahnschrift" panose="020B0502040204020203" pitchFamily="34" charset="0"/>
              </a:rPr>
              <a:t>Atama Problemleri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>
                <a:latin typeface="Bahnschrift" panose="020B0502040204020203" pitchFamily="34" charset="0"/>
              </a:rPr>
              <a:t>Kümeleme Problemleri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>
                <a:latin typeface="Bahnschrift" panose="020B0502040204020203" pitchFamily="34" charset="0"/>
              </a:rPr>
              <a:t>Sınıflandırma ve Kümeleme Problemleri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b="1" dirty="0">
              <a:latin typeface="Bahnschrift" panose="020B0502040204020203" pitchFamily="34" charset="0"/>
            </a:endParaRPr>
          </a:p>
          <a:p>
            <a:endParaRPr lang="tr-TR" b="1" dirty="0">
              <a:latin typeface="Bahnschrift" panose="020B0502040204020203" pitchFamily="34" charset="0"/>
            </a:endParaRPr>
          </a:p>
          <a:p>
            <a:r>
              <a:rPr lang="tr-TR" b="1" dirty="0">
                <a:latin typeface="Bahnschrift" panose="020B0502040204020203" pitchFamily="34" charset="0"/>
              </a:rPr>
              <a:t>ilk akla gelenler arasındadır.</a:t>
            </a:r>
          </a:p>
          <a:p>
            <a:endParaRPr lang="tr-TR" b="1" dirty="0">
              <a:latin typeface="Bahnschrift" panose="020B0502040204020203" pitchFamily="34" charset="0"/>
            </a:endParaRPr>
          </a:p>
          <a:p>
            <a:endParaRPr lang="tr-TR" b="1" dirty="0">
              <a:latin typeface="Bahnschrift" panose="020B0502040204020203" pitchFamily="34" charset="0"/>
              <a:hlinkClick r:id="rId3"/>
            </a:endParaRPr>
          </a:p>
          <a:p>
            <a:endParaRPr lang="tr-TR" b="1" dirty="0">
              <a:latin typeface="Bahnschrift" panose="020B0502040204020203" pitchFamily="34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D7CBAFF-0784-4CE4-AC47-8177C651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782756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46B8232-3584-402A-A0A1-E315F566D9C7}"/>
              </a:ext>
            </a:extLst>
          </p:cNvPr>
          <p:cNvSpPr txBox="1"/>
          <p:nvPr/>
        </p:nvSpPr>
        <p:spPr>
          <a:xfrm>
            <a:off x="4147930" y="5133586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latin typeface="Bahnschrift" panose="020B0502040204020203" pitchFamily="34" charset="0"/>
                <a:hlinkClick r:id="rId3"/>
              </a:rPr>
              <a:t>http://thiagodnf.github.io/aco-simulator/</a:t>
            </a:r>
            <a:endParaRPr lang="tr-TR" b="1" dirty="0">
              <a:latin typeface="Bahnschrift" panose="020B0502040204020203" pitchFamily="34" charset="0"/>
            </a:endParaRPr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093C74D-5F58-4540-861E-FB2954E94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3" y="490330"/>
            <a:ext cx="9877838" cy="4454905"/>
          </a:xfrm>
          <a:prstGeom prst="rect">
            <a:avLst/>
          </a:prstGeom>
        </p:spPr>
      </p:pic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A5DA7C71-0320-4EF8-BB44-2E4B20D9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673609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4625F79-0396-4EA1-ABAB-2F9003502217}"/>
              </a:ext>
            </a:extLst>
          </p:cNvPr>
          <p:cNvSpPr txBox="1"/>
          <p:nvPr/>
        </p:nvSpPr>
        <p:spPr>
          <a:xfrm>
            <a:off x="834887" y="371061"/>
            <a:ext cx="106597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Aharoni" panose="02010803020104030203" pitchFamily="2" charset="-79"/>
                <a:cs typeface="Aharoni" panose="02010803020104030203" pitchFamily="2" charset="-79"/>
              </a:rPr>
              <a:t>Referanslar :</a:t>
            </a:r>
          </a:p>
          <a:p>
            <a:endParaRPr lang="tr-T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Aharoni" panose="02010803020104030203" pitchFamily="2" charset="-79"/>
                <a:cs typeface="Aharoni" panose="02010803020104030203" pitchFamily="2" charset="-79"/>
                <a:hlinkClick r:id="rId3"/>
              </a:rPr>
              <a:t>https://en.wikipedia.org/wiki/Ant_colony_optimization_algorithms</a:t>
            </a:r>
            <a:endParaRPr lang="tr-T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tr-T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M. Dorigo, V. </a:t>
            </a:r>
            <a:r>
              <a:rPr lang="en-US" b="1" dirty="0" err="1"/>
              <a:t>Maniezzo</a:t>
            </a:r>
            <a:r>
              <a:rPr lang="en-US" b="1" dirty="0"/>
              <a:t> &amp; A. </a:t>
            </a:r>
            <a:r>
              <a:rPr lang="en-US" b="1" dirty="0" err="1"/>
              <a:t>Colorni</a:t>
            </a:r>
            <a:r>
              <a:rPr lang="en-US" b="1" dirty="0"/>
              <a:t>, 1996. "</a:t>
            </a:r>
            <a:r>
              <a:rPr lang="en-US" b="1" dirty="0">
                <a:hlinkClick r:id="rId4"/>
              </a:rPr>
              <a:t>Ant System: Optimization by a Colony of Cooperating Agents</a:t>
            </a:r>
            <a:r>
              <a:rPr lang="en-US" b="1" dirty="0"/>
              <a:t>", IEEE Transactions on Systems, Man, and Cybernetics–Part B, 26 (1): 29–41.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M. Dorigo, 2007. </a:t>
            </a:r>
            <a:r>
              <a:rPr lang="en-US" b="1" dirty="0">
                <a:hlinkClick r:id="rId5"/>
              </a:rPr>
              <a:t>"Ant Colony Optimization</a:t>
            </a:r>
            <a:r>
              <a:rPr lang="tr-TR" b="1" dirty="0">
                <a:cs typeface="Aharoni" panose="02010803020104030203" pitchFamily="2" charset="-79"/>
              </a:rPr>
              <a:t>"</a:t>
            </a:r>
            <a:endParaRPr lang="tr-TR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/>
              <a:t> Arzu EREN ŞENARAS, Şahin İNANÇ  </a:t>
            </a:r>
            <a:r>
              <a:rPr lang="en-US" b="1" dirty="0"/>
              <a:t>"</a:t>
            </a:r>
            <a:r>
              <a:rPr lang="tr-TR" b="1" u="sng" dirty="0">
                <a:solidFill>
                  <a:srgbClr val="0070C0"/>
                </a:solidFill>
              </a:rPr>
              <a:t>GSP ÇÖZÜMÜ İÇİN KARINCA KOLONİSİ OPTİMİZASYONU</a:t>
            </a:r>
            <a:r>
              <a:rPr lang="en-US" b="1" dirty="0"/>
              <a:t>"</a:t>
            </a:r>
            <a:endParaRPr lang="tr-TR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tr-T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cs typeface="Aharoni" panose="02010803020104030203" pitchFamily="2" charset="-79"/>
              </a:rPr>
              <a:t>Hasan SÖYLER, Timur KESKİNTÜRK </a:t>
            </a:r>
            <a:r>
              <a:rPr lang="tr-TR" b="1" u="sng" dirty="0">
                <a:solidFill>
                  <a:srgbClr val="0070C0"/>
                </a:solidFill>
                <a:cs typeface="Aharoni" panose="02010803020104030203" pitchFamily="2" charset="-79"/>
              </a:rPr>
              <a:t>"KARINCA KOLONİSİ ALGORİTMASI İLE GEZEN SATICIPROBLEMİNİN ÇÖZÜMÜ"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cs typeface="Aharoni" panose="02010803020104030203" pitchFamily="2" charset="-79"/>
              </a:rPr>
              <a:t>Gökhan DALKILIÇ </a:t>
            </a:r>
            <a:r>
              <a:rPr lang="tr-TR" b="1" u="sng" dirty="0">
                <a:solidFill>
                  <a:srgbClr val="0070C0"/>
                </a:solidFill>
                <a:cs typeface="Aharoni" panose="02010803020104030203" pitchFamily="2" charset="-79"/>
              </a:rPr>
              <a:t>"</a:t>
            </a:r>
            <a:r>
              <a:rPr lang="tr-TR" b="1" u="sng" dirty="0">
                <a:solidFill>
                  <a:srgbClr val="0070C0"/>
                </a:solidFill>
              </a:rPr>
              <a:t>Karınca Kolonisi Optimizasyonu</a:t>
            </a:r>
            <a:r>
              <a:rPr lang="tr-TR" b="1" u="sng" dirty="0">
                <a:solidFill>
                  <a:srgbClr val="0070C0"/>
                </a:solidFill>
                <a:cs typeface="Aharoni" panose="02010803020104030203" pitchFamily="2" charset="-79"/>
              </a:rPr>
              <a:t>"</a:t>
            </a:r>
          </a:p>
          <a:p>
            <a:endParaRPr lang="tr-T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/>
              <a:t>8. Türkiye Ekonometri ve İstatistik Kongresi, Malatya, Türkiye, 1 - 04 Mayıs 2007, ss.1-11</a:t>
            </a:r>
            <a:endParaRPr lang="tr-TR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tr-T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tr-T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3F23D0B7-8868-4ADB-AAD0-6277F4E6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609904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0DE8DAD-DCD2-4123-BC89-45E7D5F61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575" y="620368"/>
            <a:ext cx="4867275" cy="58293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DB05D5A2-9288-44B7-ABD0-DD0FFB555986}"/>
              </a:ext>
            </a:extLst>
          </p:cNvPr>
          <p:cNvSpPr txBox="1"/>
          <p:nvPr/>
        </p:nvSpPr>
        <p:spPr>
          <a:xfrm>
            <a:off x="4489575" y="1900581"/>
            <a:ext cx="302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>
                <a:solidFill>
                  <a:srgbClr val="7030A0"/>
                </a:solidFill>
                <a:latin typeface="Bahnschrift SemiBold Condensed" panose="020B0502040204020203" pitchFamily="34" charset="0"/>
              </a:rPr>
              <a:t>Bizi dinlediğiniz için teşekkürler 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34F6960E-5286-4032-A6E2-F44E71E2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38746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3554970-D1ED-49E7-AA00-6987FB0373B6}"/>
              </a:ext>
            </a:extLst>
          </p:cNvPr>
          <p:cNvSpPr txBox="1"/>
          <p:nvPr/>
        </p:nvSpPr>
        <p:spPr>
          <a:xfrm>
            <a:off x="683581" y="1003176"/>
            <a:ext cx="628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KARINCA KOLONİSİ ALGORİTMASININ AMACI NEDİR?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972774B-3B5C-4CDE-9230-7AEC99F81F35}"/>
              </a:ext>
            </a:extLst>
          </p:cNvPr>
          <p:cNvSpPr txBox="1"/>
          <p:nvPr/>
        </p:nvSpPr>
        <p:spPr>
          <a:xfrm>
            <a:off x="299268" y="1791108"/>
            <a:ext cx="11212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>
                <a:latin typeface="Bahnschrift" panose="020B0502040204020203" pitchFamily="34" charset="0"/>
              </a:rPr>
              <a:t>Kombinasyonel</a:t>
            </a:r>
            <a:r>
              <a:rPr lang="tr-TR" b="1" dirty="0">
                <a:latin typeface="Bahnschrift" panose="020B0502040204020203" pitchFamily="34" charset="0"/>
              </a:rPr>
              <a:t> hesaplar içeren problemlerde optimizasyon yapıp en uygun çözümü üretmeyi amaçlar.</a:t>
            </a:r>
          </a:p>
          <a:p>
            <a:r>
              <a:rPr lang="tr-TR" b="1" dirty="0">
                <a:latin typeface="Bahnschrift" panose="020B0502040204020203" pitchFamily="34" charset="0"/>
              </a:rPr>
              <a:t>    Bunu yaparken de gerçek karınca kolonilerinin davranışlarını baz alır. </a:t>
            </a:r>
          </a:p>
          <a:p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latin typeface="Bahnschrift" panose="020B0502040204020203" pitchFamily="34" charset="0"/>
              </a:rPr>
              <a:t>Günümüze kadar Karınca Kolonisi Algoritmasının yeni modelleri ortaya çıkmış ve bu modellerin özellikle ayrık optimizasyon problemlerinin çözümüne uygulanması konusunda çeşitli çalışmalar yapılmıştır.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C75AFC6-490A-4C4C-B4D8-35065840B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Resim 5" descr="projektör içeren bir resim&#10;&#10;Açıklama otomatik olarak oluşturuldu">
            <a:extLst>
              <a:ext uri="{FF2B5EF4-FFF2-40B4-BE49-F238E27FC236}">
                <a16:creationId xmlns:a16="http://schemas.microsoft.com/office/drawing/2014/main" id="{458F6701-D1AF-4E2F-9FCB-26822550E4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EBDB"/>
              </a:clrFrom>
              <a:clrTo>
                <a:srgbClr val="FAEB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668" y="2529772"/>
            <a:ext cx="4927107" cy="4814702"/>
          </a:xfrm>
          <a:prstGeom prst="rect">
            <a:avLst/>
          </a:prstGeom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D36B66C-4F05-4462-9D89-29335079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9258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CD6BFDD-B3A0-46CB-8BDF-E32FA09B6E99}"/>
              </a:ext>
            </a:extLst>
          </p:cNvPr>
          <p:cNvSpPr txBox="1"/>
          <p:nvPr/>
        </p:nvSpPr>
        <p:spPr>
          <a:xfrm>
            <a:off x="0" y="104336"/>
            <a:ext cx="118871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Karıncaların besin arama davranışlarından esinlenilmiştir.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Bu davranış, karıncaların yuvalarını terk edip besin aramalarını ve daha sonra bu besini yuvalara taşımalarını içermektedir.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Karıncalar yuvalarından çıkınca bir besine denk gelene kadar rastgele dolaşıp dururlar.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Besine denk gelen bir karınca , bu besin kaynağından bir miktarını alıp yuvaya taşırken feromon denen bir kimyasal iz bırakır.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Bu izi fark eden diğer karıncalardan bir kısmı rastgele arayışlarını bırakıp bu izi takip etmeye başlarlar.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Feromon uçucu bir madde olduğundan bir süre sonra buharlaşmaya başlar ve bir süre sonra tamamen kaybolur.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Besinin yuvaya uzaklığı arttıkça buharlaşarak kaybolan feromon miktarı artar.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Besine gidip gelen karınca sayısı arttıkça her biri feromon bıraktığından feromon miktarı hızla artar.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DE8443D5-67AE-4784-8793-B9BFEDD0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105177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6BD530E-8945-45B6-AEBF-BE548D6A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2" y="264757"/>
            <a:ext cx="6505161" cy="3264582"/>
          </a:xfrm>
          <a:prstGeom prst="rect">
            <a:avLst/>
          </a:prstGeom>
        </p:spPr>
      </p:pic>
      <p:pic>
        <p:nvPicPr>
          <p:cNvPr id="7" name="Resim 6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1ADDB652-9DD9-4EE7-86CF-C2013BCC3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78" y="3723444"/>
            <a:ext cx="4863547" cy="251760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CD6D6CBC-8D88-455C-9EF9-1548A8D61076}"/>
              </a:ext>
            </a:extLst>
          </p:cNvPr>
          <p:cNvSpPr txBox="1"/>
          <p:nvPr/>
        </p:nvSpPr>
        <p:spPr>
          <a:xfrm>
            <a:off x="6904383" y="104335"/>
            <a:ext cx="5026445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Besin tükenince karıncaların besinle yuva arasındaki hareketleri yerini rastgele aramaya bırakır. Bu ise feromonun tamamen uçup gitmesi ile sonuçlanır.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Bir karıncanın tespit ettiği besin miktarı çok ise , besin ve yuva arasındaki ize katılan karınca sayısı hızla artar. Bu artış feromon miktarını da arttırır. Buna pozitif geribildirim denir.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Bu şekilde karıncalar, bireysel bir zeka kullanmadan dolaylı kolektif iletişim ile en kısa yol üzerinden besin toplama problemlerini çözebilmekteler.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Karıncaların besin ve yuva arasındaki en kısa yolu ayırt etmek gibi bir özellikleri yok ! </a:t>
            </a:r>
            <a:r>
              <a:rPr lang="tr-TR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(En azından şimdilik böyle olduğu sanılıyor)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Ama kısa sürede besin ve yuva arasındaki en kısa yolu kullanmaya başlıyorlar.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Bunun sebebi kısa yoldaki </a:t>
            </a:r>
            <a:r>
              <a:rPr lang="tr-TR" b="1" dirty="0" err="1">
                <a:latin typeface="Bahnschrift" panose="020B0502040204020203" pitchFamily="34" charset="0"/>
              </a:rPr>
              <a:t>feromonların</a:t>
            </a:r>
            <a:r>
              <a:rPr lang="tr-TR" b="1" dirty="0">
                <a:latin typeface="Bahnschrift" panose="020B0502040204020203" pitchFamily="34" charset="0"/>
              </a:rPr>
              <a:t> buharlaşıp uçma şansı bulamadan yenilerinin bırakılması ve artan feromonun daha fazla karıncayı cezbetmesidir.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tr-TR" sz="1400" b="1" dirty="0">
              <a:latin typeface="Bahnschrift" panose="020B0502040204020203" pitchFamily="34" charset="0"/>
            </a:endParaRP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A4537F7D-4443-4239-88CF-14890360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12629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A45E01E-CD65-484D-A7BE-EF0CC89EB7D4}"/>
              </a:ext>
            </a:extLst>
          </p:cNvPr>
          <p:cNvCxnSpPr/>
          <p:nvPr/>
        </p:nvCxnSpPr>
        <p:spPr>
          <a:xfrm>
            <a:off x="1272209" y="2001078"/>
            <a:ext cx="2067339" cy="0"/>
          </a:xfrm>
          <a:prstGeom prst="line">
            <a:avLst/>
          </a:prstGeom>
          <a:ln>
            <a:noFill/>
          </a:ln>
          <a:effectLst/>
          <a:scene3d>
            <a:camera prst="isometricRightUp"/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Dikdörtgen 13">
            <a:extLst>
              <a:ext uri="{FF2B5EF4-FFF2-40B4-BE49-F238E27FC236}">
                <a16:creationId xmlns:a16="http://schemas.microsoft.com/office/drawing/2014/main" id="{829F37E7-C3FF-44B1-880C-99654142652B}"/>
              </a:ext>
            </a:extLst>
          </p:cNvPr>
          <p:cNvSpPr/>
          <p:nvPr/>
        </p:nvSpPr>
        <p:spPr>
          <a:xfrm>
            <a:off x="1782099" y="1324650"/>
            <a:ext cx="722562" cy="45719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E719B167-D4A1-4E80-8950-8355A31F3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535"/>
            <a:ext cx="1898230" cy="1898230"/>
          </a:xfrm>
          <a:prstGeom prst="rect">
            <a:avLst/>
          </a:prstGeom>
        </p:spPr>
      </p:pic>
      <p:pic>
        <p:nvPicPr>
          <p:cNvPr id="18" name="Resim 17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5C2DD67-5BBD-4371-8F5D-CCF843356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61" y="1158334"/>
            <a:ext cx="652567" cy="424070"/>
          </a:xfrm>
          <a:prstGeom prst="rect">
            <a:avLst/>
          </a:prstGeom>
        </p:spPr>
      </p:pic>
      <p:sp>
        <p:nvSpPr>
          <p:cNvPr id="19" name="Dikdörtgen 18">
            <a:extLst>
              <a:ext uri="{FF2B5EF4-FFF2-40B4-BE49-F238E27FC236}">
                <a16:creationId xmlns:a16="http://schemas.microsoft.com/office/drawing/2014/main" id="{A102D20D-9E92-4955-A25A-A78420B34711}"/>
              </a:ext>
            </a:extLst>
          </p:cNvPr>
          <p:cNvSpPr/>
          <p:nvPr/>
        </p:nvSpPr>
        <p:spPr>
          <a:xfrm>
            <a:off x="3223489" y="1346942"/>
            <a:ext cx="222076" cy="45719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B84E3D11-4F96-4BAB-9832-7C6DEE387054}"/>
              </a:ext>
            </a:extLst>
          </p:cNvPr>
          <p:cNvSpPr/>
          <p:nvPr/>
        </p:nvSpPr>
        <p:spPr>
          <a:xfrm rot="16200000">
            <a:off x="3107144" y="1008520"/>
            <a:ext cx="722562" cy="45719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55C4EE34-3DC8-497D-B49C-0A9B8F3A55A3}"/>
              </a:ext>
            </a:extLst>
          </p:cNvPr>
          <p:cNvSpPr/>
          <p:nvPr/>
        </p:nvSpPr>
        <p:spPr>
          <a:xfrm>
            <a:off x="3468425" y="670098"/>
            <a:ext cx="722562" cy="45719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2" name="Resim 21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22B363F4-A239-4C14-9B90-1294D2ED8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87" y="503782"/>
            <a:ext cx="652567" cy="424070"/>
          </a:xfrm>
          <a:prstGeom prst="rect">
            <a:avLst/>
          </a:prstGeom>
        </p:spPr>
      </p:pic>
      <p:pic>
        <p:nvPicPr>
          <p:cNvPr id="23" name="Resim 22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03C2595-5725-4FE6-8E61-5B9A6559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16" y="1182548"/>
            <a:ext cx="652567" cy="424070"/>
          </a:xfrm>
          <a:prstGeom prst="rect">
            <a:avLst/>
          </a:prstGeom>
        </p:spPr>
      </p:pic>
      <p:pic>
        <p:nvPicPr>
          <p:cNvPr id="24" name="Resim 23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FAC187EF-475E-4DE5-A0F7-B0F66FD8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65" y="1158334"/>
            <a:ext cx="652567" cy="424070"/>
          </a:xfrm>
          <a:prstGeom prst="rect">
            <a:avLst/>
          </a:prstGeom>
        </p:spPr>
      </p:pic>
      <p:sp>
        <p:nvSpPr>
          <p:cNvPr id="25" name="Dikdörtgen 24">
            <a:extLst>
              <a:ext uri="{FF2B5EF4-FFF2-40B4-BE49-F238E27FC236}">
                <a16:creationId xmlns:a16="http://schemas.microsoft.com/office/drawing/2014/main" id="{4E25F82D-8673-4985-B741-B01B625751E0}"/>
              </a:ext>
            </a:extLst>
          </p:cNvPr>
          <p:cNvSpPr/>
          <p:nvPr/>
        </p:nvSpPr>
        <p:spPr>
          <a:xfrm>
            <a:off x="3503973" y="1341746"/>
            <a:ext cx="222076" cy="45719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DCC2E6BE-C317-439C-9194-F1C74C0ABD2D}"/>
              </a:ext>
            </a:extLst>
          </p:cNvPr>
          <p:cNvSpPr/>
          <p:nvPr/>
        </p:nvSpPr>
        <p:spPr>
          <a:xfrm>
            <a:off x="4393648" y="1318886"/>
            <a:ext cx="222076" cy="45719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DAB485C3-874C-49EC-8567-553193024262}"/>
              </a:ext>
            </a:extLst>
          </p:cNvPr>
          <p:cNvSpPr/>
          <p:nvPr/>
        </p:nvSpPr>
        <p:spPr>
          <a:xfrm>
            <a:off x="4984330" y="669913"/>
            <a:ext cx="722562" cy="4571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51799554-AD84-4E85-A73B-15A6C9843DCD}"/>
              </a:ext>
            </a:extLst>
          </p:cNvPr>
          <p:cNvSpPr/>
          <p:nvPr/>
        </p:nvSpPr>
        <p:spPr>
          <a:xfrm>
            <a:off x="5370075" y="1312555"/>
            <a:ext cx="336817" cy="57814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2CF3313F-081E-4B38-954C-418A79481725}"/>
              </a:ext>
            </a:extLst>
          </p:cNvPr>
          <p:cNvSpPr/>
          <p:nvPr/>
        </p:nvSpPr>
        <p:spPr>
          <a:xfrm rot="16200000">
            <a:off x="5381060" y="1003325"/>
            <a:ext cx="722562" cy="45719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8DD2EA1B-8840-45D1-AA05-10A6A8CFAEB5}"/>
              </a:ext>
            </a:extLst>
          </p:cNvPr>
          <p:cNvSpPr/>
          <p:nvPr/>
        </p:nvSpPr>
        <p:spPr>
          <a:xfrm>
            <a:off x="3498508" y="1950494"/>
            <a:ext cx="722562" cy="45719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1" name="Resim 30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8265E08A-B414-419D-ACE5-A5DFD2A5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70" y="1784178"/>
            <a:ext cx="652567" cy="424070"/>
          </a:xfrm>
          <a:prstGeom prst="rect">
            <a:avLst/>
          </a:prstGeom>
        </p:spPr>
      </p:pic>
      <p:sp>
        <p:nvSpPr>
          <p:cNvPr id="32" name="Dikdörtgen 31">
            <a:extLst>
              <a:ext uri="{FF2B5EF4-FFF2-40B4-BE49-F238E27FC236}">
                <a16:creationId xmlns:a16="http://schemas.microsoft.com/office/drawing/2014/main" id="{659E0665-D638-4FA8-B554-092D58961B96}"/>
              </a:ext>
            </a:extLst>
          </p:cNvPr>
          <p:cNvSpPr/>
          <p:nvPr/>
        </p:nvSpPr>
        <p:spPr>
          <a:xfrm>
            <a:off x="5014413" y="1950309"/>
            <a:ext cx="722562" cy="4571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DC03774D-FA61-4B99-9396-43DEFAC18CDC}"/>
              </a:ext>
            </a:extLst>
          </p:cNvPr>
          <p:cNvSpPr/>
          <p:nvPr/>
        </p:nvSpPr>
        <p:spPr>
          <a:xfrm rot="16200000">
            <a:off x="3170539" y="1668887"/>
            <a:ext cx="608563" cy="45719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E6C64552-F1A2-4C16-BF0C-7E67F9E1CABD}"/>
              </a:ext>
            </a:extLst>
          </p:cNvPr>
          <p:cNvSpPr/>
          <p:nvPr/>
        </p:nvSpPr>
        <p:spPr>
          <a:xfrm rot="16200000">
            <a:off x="5381060" y="1636570"/>
            <a:ext cx="722562" cy="45719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BC6F7EDA-92BB-4AEC-A0EE-FD5280EDDF3B}"/>
              </a:ext>
            </a:extLst>
          </p:cNvPr>
          <p:cNvSpPr/>
          <p:nvPr/>
        </p:nvSpPr>
        <p:spPr>
          <a:xfrm>
            <a:off x="5770373" y="1310764"/>
            <a:ext cx="336817" cy="61396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Serbest Form: Şekil 37">
            <a:extLst>
              <a:ext uri="{FF2B5EF4-FFF2-40B4-BE49-F238E27FC236}">
                <a16:creationId xmlns:a16="http://schemas.microsoft.com/office/drawing/2014/main" id="{75C1E8DC-2529-4780-AAD6-49C62E7F6CBB}"/>
              </a:ext>
            </a:extLst>
          </p:cNvPr>
          <p:cNvSpPr/>
          <p:nvPr/>
        </p:nvSpPr>
        <p:spPr>
          <a:xfrm>
            <a:off x="6096000" y="635345"/>
            <a:ext cx="1722466" cy="736815"/>
          </a:xfrm>
          <a:custGeom>
            <a:avLst/>
            <a:gdLst>
              <a:gd name="connsiteX0" fmla="*/ 0 w 1722466"/>
              <a:gd name="connsiteY0" fmla="*/ 728970 h 736815"/>
              <a:gd name="connsiteX1" fmla="*/ 927652 w 1722466"/>
              <a:gd name="connsiteY1" fmla="*/ 100 h 736815"/>
              <a:gd name="connsiteX2" fmla="*/ 1656522 w 1722466"/>
              <a:gd name="connsiteY2" fmla="*/ 675961 h 736815"/>
              <a:gd name="connsiteX3" fmla="*/ 1643269 w 1722466"/>
              <a:gd name="connsiteY3" fmla="*/ 662709 h 73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2466" h="736815">
                <a:moveTo>
                  <a:pt x="0" y="728970"/>
                </a:moveTo>
                <a:cubicBezTo>
                  <a:pt x="325782" y="368952"/>
                  <a:pt x="651565" y="8935"/>
                  <a:pt x="927652" y="100"/>
                </a:cubicBezTo>
                <a:cubicBezTo>
                  <a:pt x="1203739" y="-8735"/>
                  <a:pt x="1537253" y="565526"/>
                  <a:pt x="1656522" y="675961"/>
                </a:cubicBezTo>
                <a:cubicBezTo>
                  <a:pt x="1775792" y="786396"/>
                  <a:pt x="1709530" y="724552"/>
                  <a:pt x="1643269" y="662709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9" name="Serbest Form: Şekil 38">
            <a:extLst>
              <a:ext uri="{FF2B5EF4-FFF2-40B4-BE49-F238E27FC236}">
                <a16:creationId xmlns:a16="http://schemas.microsoft.com/office/drawing/2014/main" id="{DD3CE4CE-7E36-4625-89DA-7577F6E51DEE}"/>
              </a:ext>
            </a:extLst>
          </p:cNvPr>
          <p:cNvSpPr/>
          <p:nvPr/>
        </p:nvSpPr>
        <p:spPr>
          <a:xfrm rot="10800000">
            <a:off x="6137273" y="1407673"/>
            <a:ext cx="2431582" cy="706005"/>
          </a:xfrm>
          <a:custGeom>
            <a:avLst/>
            <a:gdLst>
              <a:gd name="connsiteX0" fmla="*/ 0 w 1722466"/>
              <a:gd name="connsiteY0" fmla="*/ 728970 h 736815"/>
              <a:gd name="connsiteX1" fmla="*/ 927652 w 1722466"/>
              <a:gd name="connsiteY1" fmla="*/ 100 h 736815"/>
              <a:gd name="connsiteX2" fmla="*/ 1656522 w 1722466"/>
              <a:gd name="connsiteY2" fmla="*/ 675961 h 736815"/>
              <a:gd name="connsiteX3" fmla="*/ 1643269 w 1722466"/>
              <a:gd name="connsiteY3" fmla="*/ 662709 h 73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2466" h="736815">
                <a:moveTo>
                  <a:pt x="0" y="728970"/>
                </a:moveTo>
                <a:cubicBezTo>
                  <a:pt x="325782" y="368952"/>
                  <a:pt x="651565" y="8935"/>
                  <a:pt x="927652" y="100"/>
                </a:cubicBezTo>
                <a:cubicBezTo>
                  <a:pt x="1203739" y="-8735"/>
                  <a:pt x="1537253" y="565526"/>
                  <a:pt x="1656522" y="675961"/>
                </a:cubicBezTo>
                <a:cubicBezTo>
                  <a:pt x="1775792" y="786396"/>
                  <a:pt x="1709530" y="724552"/>
                  <a:pt x="1643269" y="662709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Dikdörtgen 39">
            <a:extLst>
              <a:ext uri="{FF2B5EF4-FFF2-40B4-BE49-F238E27FC236}">
                <a16:creationId xmlns:a16="http://schemas.microsoft.com/office/drawing/2014/main" id="{E4592608-5D46-476B-B97C-9D49E193B528}"/>
              </a:ext>
            </a:extLst>
          </p:cNvPr>
          <p:cNvSpPr/>
          <p:nvPr/>
        </p:nvSpPr>
        <p:spPr>
          <a:xfrm>
            <a:off x="6137273" y="1326441"/>
            <a:ext cx="350846" cy="45719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1" name="Resim 40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044DE941-ECA7-407C-BCBA-1E6AA9006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907" y="1152570"/>
            <a:ext cx="652567" cy="424070"/>
          </a:xfrm>
          <a:prstGeom prst="rect">
            <a:avLst/>
          </a:prstGeom>
        </p:spPr>
      </p:pic>
      <p:sp>
        <p:nvSpPr>
          <p:cNvPr id="42" name="Dikdörtgen 41">
            <a:extLst>
              <a:ext uri="{FF2B5EF4-FFF2-40B4-BE49-F238E27FC236}">
                <a16:creationId xmlns:a16="http://schemas.microsoft.com/office/drawing/2014/main" id="{D2DF2881-4533-441D-80FC-987CD79E73C4}"/>
              </a:ext>
            </a:extLst>
          </p:cNvPr>
          <p:cNvSpPr/>
          <p:nvPr/>
        </p:nvSpPr>
        <p:spPr>
          <a:xfrm>
            <a:off x="7177141" y="1379918"/>
            <a:ext cx="650658" cy="46103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3" name="Resim 42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5B34D2B5-13AF-496B-AB1A-705D79815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66" y="579682"/>
            <a:ext cx="652567" cy="424070"/>
          </a:xfrm>
          <a:prstGeom prst="rect">
            <a:avLst/>
          </a:prstGeom>
        </p:spPr>
      </p:pic>
      <p:pic>
        <p:nvPicPr>
          <p:cNvPr id="44" name="Resim 43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7F23E7E5-17D2-42F4-A978-E6F5DF69C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4" y="1659429"/>
            <a:ext cx="652567" cy="424070"/>
          </a:xfrm>
          <a:prstGeom prst="rect">
            <a:avLst/>
          </a:prstGeom>
        </p:spPr>
      </p:pic>
      <p:sp>
        <p:nvSpPr>
          <p:cNvPr id="45" name="Dikdörtgen 44">
            <a:extLst>
              <a:ext uri="{FF2B5EF4-FFF2-40B4-BE49-F238E27FC236}">
                <a16:creationId xmlns:a16="http://schemas.microsoft.com/office/drawing/2014/main" id="{BC693EFD-DD0F-4059-BB46-F6AF13AED04F}"/>
              </a:ext>
            </a:extLst>
          </p:cNvPr>
          <p:cNvSpPr/>
          <p:nvPr/>
        </p:nvSpPr>
        <p:spPr>
          <a:xfrm>
            <a:off x="7846292" y="1372160"/>
            <a:ext cx="1747756" cy="5386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6" name="Resim 45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471F3EE3-01EE-4065-8D64-C4AB9A860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628" y="1175429"/>
            <a:ext cx="652567" cy="424070"/>
          </a:xfrm>
          <a:prstGeom prst="rect">
            <a:avLst/>
          </a:prstGeom>
        </p:spPr>
      </p:pic>
      <p:pic>
        <p:nvPicPr>
          <p:cNvPr id="47" name="Resim 46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1570A177-97AE-4D51-BF12-C20CF0A7B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34" y="1530089"/>
            <a:ext cx="652567" cy="424070"/>
          </a:xfrm>
          <a:prstGeom prst="rect">
            <a:avLst/>
          </a:prstGeom>
        </p:spPr>
      </p:pic>
      <p:pic>
        <p:nvPicPr>
          <p:cNvPr id="53" name="Resim 52">
            <a:extLst>
              <a:ext uri="{FF2B5EF4-FFF2-40B4-BE49-F238E27FC236}">
                <a16:creationId xmlns:a16="http://schemas.microsoft.com/office/drawing/2014/main" id="{8658E4F4-CC70-4846-AED1-4B1CAD30EA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419" y="0"/>
            <a:ext cx="3523898" cy="2223971"/>
          </a:xfrm>
          <a:prstGeom prst="rect">
            <a:avLst/>
          </a:prstGeom>
        </p:spPr>
      </p:pic>
      <p:sp>
        <p:nvSpPr>
          <p:cNvPr id="56" name="Metin kutusu 55">
            <a:extLst>
              <a:ext uri="{FF2B5EF4-FFF2-40B4-BE49-F238E27FC236}">
                <a16:creationId xmlns:a16="http://schemas.microsoft.com/office/drawing/2014/main" id="{70DEBDB0-7317-4C0A-B38D-62E63DA02F7E}"/>
              </a:ext>
            </a:extLst>
          </p:cNvPr>
          <p:cNvSpPr txBox="1"/>
          <p:nvPr/>
        </p:nvSpPr>
        <p:spPr>
          <a:xfrm>
            <a:off x="601187" y="3013008"/>
            <a:ext cx="10596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Bu dolaylı basit işbirliği mekanizmasına işaretli –işbirliği ‘’ </a:t>
            </a:r>
            <a:r>
              <a:rPr lang="tr-TR" b="1" dirty="0" err="1">
                <a:solidFill>
                  <a:srgbClr val="FF0000"/>
                </a:solidFill>
                <a:latin typeface="Bahnschrift" panose="020B0502040204020203" pitchFamily="34" charset="0"/>
              </a:rPr>
              <a:t>stigmery</a:t>
            </a:r>
            <a:r>
              <a:rPr lang="tr-TR" b="1" dirty="0">
                <a:latin typeface="Bahnschrift" panose="020B0502040204020203" pitchFamily="34" charset="0"/>
              </a:rPr>
              <a:t> ‘’ denir.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sz="1400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sz="1400" b="1" dirty="0">
              <a:latin typeface="Bahnschrift" panose="020B0502040204020203" pitchFamily="34" charset="0"/>
            </a:endParaRP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1F93F6D-0287-41CD-81EC-1B9300BA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62770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4A13F2B9-9A30-4B76-A6E3-6F003FB48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571" y="413669"/>
            <a:ext cx="6120856" cy="314506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E7EE805-3129-4CD9-9D5C-A693AD1081E4}"/>
              </a:ext>
            </a:extLst>
          </p:cNvPr>
          <p:cNvSpPr txBox="1"/>
          <p:nvPr/>
        </p:nvSpPr>
        <p:spPr>
          <a:xfrm>
            <a:off x="752703" y="4210256"/>
            <a:ext cx="10686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0070C0"/>
                </a:solidFill>
                <a:latin typeface="Bahnschrift" panose="020B0502040204020203" pitchFamily="34" charset="0"/>
              </a:rPr>
              <a:t>Aynı zamanda, çevredeki değişime adapte olma yetenekleri vardır.  Dış etkenler sonucu takip ettikleri mevcut yol artık en kısa yol değilse, yeni en kısa yolu bulabilmektedirler.</a:t>
            </a:r>
          </a:p>
          <a:p>
            <a:pPr algn="ctr"/>
            <a:endParaRPr lang="tr-TR" b="1" dirty="0">
              <a:latin typeface="Bahnschrift" panose="020B0502040204020203" pitchFamily="34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711B27-C553-4629-97D5-B65EC15A9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3543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5857098-858A-4429-8237-0114ACAB0AE2}"/>
              </a:ext>
            </a:extLst>
          </p:cNvPr>
          <p:cNvSpPr txBox="1"/>
          <p:nvPr/>
        </p:nvSpPr>
        <p:spPr>
          <a:xfrm>
            <a:off x="119270" y="104336"/>
            <a:ext cx="1195081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Burada hem feromon ile pozitif geribildirim hem de feromonun uçuculuğu sebebiyle negatif geri bildirim birlikte başarılmaktadır.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b="1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b="1" dirty="0">
                <a:latin typeface="Bahnschrift" panose="020B0502040204020203" pitchFamily="34" charset="0"/>
              </a:rPr>
              <a:t>Karıncaların en kısa yol bulmada kullandıkları bu yaklaşım , yol ve rota bulma problemlerine kolaylıkla uygulanabilmektedir.</a:t>
            </a:r>
          </a:p>
          <a:p>
            <a:pPr lvl="1"/>
            <a:endParaRPr lang="tr-TR" sz="16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Karıncaların bıraktığı feromon miktarı sabit değildir; buldukları besinin değeri yüksek ise (örneğin şeker yerine bal ) daha fazla feromon salgılarlar.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sz="16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Ayrıca besinin miktarı daha çok ise daha çok feromon salgılarlar.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sz="16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Bir anlamda besin stoklarını sırt çantası problemi (</a:t>
            </a:r>
            <a:r>
              <a:rPr lang="tr-TR" sz="1600" b="1" dirty="0" err="1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knapsack</a:t>
            </a:r>
            <a:r>
              <a:rPr lang="tr-TR" sz="1600" b="1" dirty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 problem) çözercesine doldururlar.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b="1" dirty="0">
              <a:latin typeface="Bahnschrift" panose="020B0502040204020203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AB4B3A6-C9FB-4288-814F-D0A5FE1C5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571" y="4184374"/>
            <a:ext cx="3947012" cy="222019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D96DF5A-9655-4CAA-A511-7945F058D2FF}"/>
              </a:ext>
            </a:extLst>
          </p:cNvPr>
          <p:cNvSpPr txBox="1"/>
          <p:nvPr/>
        </p:nvSpPr>
        <p:spPr>
          <a:xfrm>
            <a:off x="322543" y="3586009"/>
            <a:ext cx="9258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rgbClr val="0070C0"/>
                </a:solidFill>
                <a:latin typeface="Bahnschrift" panose="020B0502040204020203" pitchFamily="34" charset="0"/>
              </a:rPr>
              <a:t>Karınca Koloni Algoritmasına günlük hayatımızdan verebileceğimiz en iyi örneklerden bir tanesi ; lojistik firmalarının bize kısa zamanda siparişlerimizi iletmesi ve firmaya zaman,  yakıt , çalışan eleman vs. tasarrufu sağlatabilmektedir.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E8A839D-F8E8-4529-B126-C2EEBC6A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44643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E687A0-AE0B-4892-963D-78F8BF3F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586"/>
            <a:ext cx="1620078" cy="1620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CD62751-648D-40A2-9DAE-C8094214B89D}"/>
              </a:ext>
            </a:extLst>
          </p:cNvPr>
          <p:cNvSpPr txBox="1"/>
          <p:nvPr/>
        </p:nvSpPr>
        <p:spPr>
          <a:xfrm>
            <a:off x="119920" y="464696"/>
            <a:ext cx="5003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accent1"/>
                </a:solidFill>
                <a:latin typeface="Bahnschrift" panose="020B0502040204020203" pitchFamily="34" charset="0"/>
              </a:rPr>
              <a:t>EN KISA YOLUN BELİRLENMESİ ÖZET OLARAK</a:t>
            </a:r>
          </a:p>
          <a:p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63E42AB-511E-4DC0-81CE-25295FA6701A}"/>
              </a:ext>
            </a:extLst>
          </p:cNvPr>
          <p:cNvSpPr txBox="1"/>
          <p:nvPr/>
        </p:nvSpPr>
        <p:spPr>
          <a:xfrm>
            <a:off x="119920" y="1111027"/>
            <a:ext cx="12072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latin typeface="Bahnschrift" panose="020B0502040204020203" pitchFamily="34" charset="0"/>
              </a:rPr>
              <a:t>t=0 anında karıncalar uzun ve kısa yollara eşit sayıda dağılıyorken ; t=1 anında kısa yolu tercih eden karıncaların arttığı görülmektedir.</a:t>
            </a:r>
          </a:p>
          <a:p>
            <a:endParaRPr lang="tr-TR" b="1" dirty="0">
              <a:latin typeface="Bahnschrift" panose="020B0502040204020203" pitchFamily="34" charset="0"/>
            </a:endParaRPr>
          </a:p>
          <a:p>
            <a:r>
              <a:rPr lang="tr-TR" b="1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Feromonun</a:t>
            </a:r>
            <a:r>
              <a:rPr lang="tr-TR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kısa yolda daha yoğun olmasına bağlı olarak </a:t>
            </a:r>
            <a:r>
              <a:rPr lang="tr-TR" b="1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iterasyon</a:t>
            </a:r>
            <a:r>
              <a:rPr lang="tr-TR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arttıkça kısa yoldaki karınca sayısı da artacaktır.</a:t>
            </a:r>
          </a:p>
          <a:p>
            <a:endParaRPr lang="tr-TR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CD56DA7C-66D3-46F5-8A1F-E6B33BB0B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97" y="2423463"/>
            <a:ext cx="7560951" cy="415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5F6EFFE-260E-4A47-9D3B-2C76A055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08DB-486B-417E-A9E5-0AD1DB89F4D8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901649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1050</TotalTime>
  <Words>1556</Words>
  <Application>Microsoft Office PowerPoint</Application>
  <PresentationFormat>Geniş ekran</PresentationFormat>
  <Paragraphs>222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7" baseType="lpstr">
      <vt:lpstr>Aharoni</vt:lpstr>
      <vt:lpstr>Arial</vt:lpstr>
      <vt:lpstr>Bahnschrift</vt:lpstr>
      <vt:lpstr>Bahnschrift SemiBold Condensed</vt:lpstr>
      <vt:lpstr>Barlow Condensed Medium</vt:lpstr>
      <vt:lpstr>Berlin Sans FB</vt:lpstr>
      <vt:lpstr>Berlin Sans FB Demi</vt:lpstr>
      <vt:lpstr>Calibri</vt:lpstr>
      <vt:lpstr>Calibri Light</vt:lpstr>
      <vt:lpstr>PT Sans</vt:lpstr>
      <vt:lpstr>Wingdings</vt:lpstr>
      <vt:lpstr>Office Teması</vt:lpstr>
      <vt:lpstr>KARINCA KOLONİSİ ALGORİTMASI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KARINCA KOLONİSİ ALGORİTMASI</dc:title>
  <dc:creator>rüveyda halıcı</dc:creator>
  <cp:lastModifiedBy>Gürkan Kaya</cp:lastModifiedBy>
  <cp:revision>109</cp:revision>
  <dcterms:created xsi:type="dcterms:W3CDTF">2021-04-20T21:33:57Z</dcterms:created>
  <dcterms:modified xsi:type="dcterms:W3CDTF">2021-04-29T21:18:32Z</dcterms:modified>
</cp:coreProperties>
</file>